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356" r:id="rId2"/>
    <p:sldId id="348" r:id="rId3"/>
    <p:sldId id="354" r:id="rId4"/>
    <p:sldId id="344" r:id="rId5"/>
    <p:sldId id="347" r:id="rId6"/>
    <p:sldId id="349" r:id="rId7"/>
    <p:sldId id="350" r:id="rId8"/>
    <p:sldId id="351" r:id="rId9"/>
    <p:sldId id="353" r:id="rId10"/>
    <p:sldId id="352" r:id="rId11"/>
    <p:sldId id="35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10B0"/>
    <a:srgbClr val="893BCD"/>
    <a:srgbClr val="D3C6F6"/>
    <a:srgbClr val="C1B0F2"/>
    <a:srgbClr val="FF66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40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-3270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594BF0-5629-475B-A6B8-D1E622E634A3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858D2E-84C7-47B7-BDBF-A1A44EC75A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722313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93075-8D4E-4538-804D-19DA9E143F4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0F968-57E0-4073-A1BC-1F434649284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63771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93075-8D4E-4538-804D-19DA9E143F4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0F968-57E0-4073-A1BC-1F4346492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2815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93075-8D4E-4538-804D-19DA9E143F4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0F968-57E0-4073-A1BC-1F4346492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3793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93075-8D4E-4538-804D-19DA9E143F4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0F968-57E0-4073-A1BC-1F4346492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747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93075-8D4E-4538-804D-19DA9E143F4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0F968-57E0-4073-A1BC-1F4346492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5053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93075-8D4E-4538-804D-19DA9E143F4D}" type="datetimeFigureOut">
              <a:rPr lang="en-US" smtClean="0"/>
              <a:pPr/>
              <a:t>11/8/2023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0F968-57E0-4073-A1BC-1F43464928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50618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93075-8D4E-4538-804D-19DA9E143F4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0F968-57E0-4073-A1BC-1F4346492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3067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93075-8D4E-4538-804D-19DA9E143F4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0F968-57E0-4073-A1BC-1F4346492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4871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93075-8D4E-4538-804D-19DA9E143F4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0F968-57E0-4073-A1BC-1F4346492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3189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93075-8D4E-4538-804D-19DA9E143F4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0F968-57E0-4073-A1BC-1F4346492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6209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93075-8D4E-4538-804D-19DA9E143F4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0F968-57E0-4073-A1BC-1F4346492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9726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93075-8D4E-4538-804D-19DA9E143F4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0F968-57E0-4073-A1BC-1F434649284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77001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22362"/>
            <a:ext cx="7772400" cy="4017197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002060"/>
                </a:solidFill>
              </a:rPr>
              <a:t>Условия развития детской   </a:t>
            </a:r>
            <a:r>
              <a:rPr lang="ru-RU" b="1" dirty="0" err="1" smtClean="0">
                <a:solidFill>
                  <a:srgbClr val="002060"/>
                </a:solidFill>
              </a:rPr>
              <a:t>субъектности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посредством      проектного метода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 descr="ALX_02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59218" y="4457208"/>
            <a:ext cx="2247900" cy="2247900"/>
          </a:xfrm>
          <a:prstGeom prst="rect">
            <a:avLst/>
          </a:prstGeom>
          <a:noFill/>
          <a:ln w="9525" algn="ctr"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7629" y="354615"/>
            <a:ext cx="7886700" cy="136908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3100" b="1" dirty="0" smtClean="0"/>
              <a:t>Контроль, анализ и корректировка педагогической деятельности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2700" b="1" dirty="0" smtClean="0"/>
              <a:t>Цель: выявление и коррекция состояния и результатов работы</a:t>
            </a:r>
            <a:endParaRPr lang="ru-RU" sz="27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49" y="2028497"/>
            <a:ext cx="8052895" cy="414846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Изучение документации, перспективных планов,</a:t>
            </a:r>
          </a:p>
          <a:p>
            <a:pPr>
              <a:buNone/>
            </a:pPr>
            <a:r>
              <a:rPr lang="ru-RU" sz="2400" dirty="0" smtClean="0"/>
              <a:t>  конспектов образовательной деятельности</a:t>
            </a:r>
          </a:p>
          <a:p>
            <a:r>
              <a:rPr lang="ru-RU" sz="2400" dirty="0" smtClean="0"/>
              <a:t>Тематический контроль в соответствии   с годовыми задачами ДОО</a:t>
            </a:r>
          </a:p>
          <a:p>
            <a:r>
              <a:rPr lang="ru-RU" sz="2400" dirty="0" smtClean="0"/>
              <a:t>Просмотр образовательных мероприятий и </a:t>
            </a:r>
            <a:r>
              <a:rPr lang="ru-RU" sz="2400" b="1" dirty="0" smtClean="0"/>
              <a:t>взаимоконтроль</a:t>
            </a:r>
          </a:p>
          <a:p>
            <a:r>
              <a:rPr lang="ru-RU" sz="2400" dirty="0" smtClean="0"/>
              <a:t>Самоанализ воспитателей, находящихся на </a:t>
            </a:r>
            <a:r>
              <a:rPr lang="ru-RU" sz="2400" b="1" dirty="0" smtClean="0"/>
              <a:t>САМОКОНТРОЛЕ </a:t>
            </a:r>
            <a:r>
              <a:rPr lang="ru-RU" sz="2400" i="1" dirty="0" smtClean="0"/>
              <a:t> </a:t>
            </a:r>
          </a:p>
          <a:p>
            <a:pPr>
              <a:buNone/>
            </a:pPr>
            <a:r>
              <a:rPr lang="ru-RU" sz="2400" i="1" dirty="0" smtClean="0"/>
              <a:t>(Ежегодно на самоконтроле находятся от 3 до 5 воспитателей) </a:t>
            </a:r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Творческий коллектив</a:t>
            </a:r>
          </a:p>
          <a:p>
            <a:r>
              <a:rPr lang="ru-RU" dirty="0" smtClean="0"/>
              <a:t>Лидирующее место в рейтинге ДОО </a:t>
            </a:r>
            <a:r>
              <a:rPr lang="ru-RU" dirty="0" err="1" smtClean="0"/>
              <a:t>Кольчугинского</a:t>
            </a:r>
            <a:r>
              <a:rPr lang="ru-RU" dirty="0" smtClean="0"/>
              <a:t> района</a:t>
            </a:r>
          </a:p>
          <a:p>
            <a:r>
              <a:rPr lang="ru-RU" dirty="0" smtClean="0"/>
              <a:t>Педагоги – постоянные участники конференций, семинаров, руководители РМО</a:t>
            </a:r>
          </a:p>
          <a:p>
            <a:r>
              <a:rPr lang="ru-RU" dirty="0" smtClean="0"/>
              <a:t>Победы в конкурсах различного уровня…….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362880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 </a:t>
            </a:r>
            <a:r>
              <a:rPr lang="ru-RU" b="1" dirty="0" smtClean="0">
                <a:solidFill>
                  <a:srgbClr val="002060"/>
                </a:solidFill>
              </a:rPr>
              <a:t>«Детский мир» –  система  совершенствования   профессиональной компетентности педагогов  ДОУ  в условиях реализации ФГОС   ДО и образовательной программы ДОО в соответствии с ФОП ДО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3720661"/>
            <a:ext cx="7886700" cy="2456301"/>
          </a:xfrm>
        </p:spPr>
        <p:txBody>
          <a:bodyPr>
            <a:normAutofit lnSpcReduction="10000"/>
          </a:bodyPr>
          <a:lstStyle/>
          <a:p>
            <a:pPr algn="r">
              <a:buNone/>
            </a:pPr>
            <a:endParaRPr lang="ru-RU" dirty="0" smtClean="0"/>
          </a:p>
          <a:p>
            <a:pPr algn="r">
              <a:buNone/>
            </a:pPr>
            <a:endParaRPr lang="ru-RU" dirty="0" smtClean="0"/>
          </a:p>
          <a:p>
            <a:pPr algn="r">
              <a:buNone/>
            </a:pPr>
            <a:r>
              <a:rPr lang="ru-RU" b="1" dirty="0" err="1" smtClean="0">
                <a:solidFill>
                  <a:srgbClr val="7030A0"/>
                </a:solidFill>
              </a:rPr>
              <a:t>Садертинова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</a:p>
          <a:p>
            <a:pPr algn="r">
              <a:buNone/>
            </a:pPr>
            <a:r>
              <a:rPr lang="ru-RU" b="1" dirty="0" smtClean="0">
                <a:solidFill>
                  <a:srgbClr val="7030A0"/>
                </a:solidFill>
              </a:rPr>
              <a:t>Любовь Владимировна</a:t>
            </a:r>
          </a:p>
          <a:p>
            <a:pPr algn="r">
              <a:buNone/>
            </a:pPr>
            <a:r>
              <a:rPr lang="ru-RU" b="1" dirty="0" smtClean="0">
                <a:solidFill>
                  <a:srgbClr val="7030A0"/>
                </a:solidFill>
              </a:rPr>
              <a:t>старший воспитатель</a:t>
            </a:r>
            <a:endParaRPr lang="ru-RU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3210B0"/>
                </a:solidFill>
              </a:rPr>
              <a:t>Становление субъективности</a:t>
            </a:r>
            <a:endParaRPr lang="ru-RU" b="1" dirty="0">
              <a:solidFill>
                <a:srgbClr val="3210B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Я хочу сам (потребность в самостоятельности действия)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Я могу сам (самостоятельное овладение нормой деятельности)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Я действую сам( способность задавать цель деятельности и регламентировать норму действия)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Я понимаю, зачем я действую (осознание культурных и личностных смыслов собственной деятельности)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Я реализую себя в деятельности для других (создание реалий действительности или способов действий)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893BCD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</a:t>
            </a:r>
            <a:r>
              <a:rPr lang="ru-RU" sz="2000" b="1" i="1" dirty="0" smtClean="0">
                <a:solidFill>
                  <a:srgbClr val="893BC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893BCD"/>
                </a:solidFill>
              </a:rPr>
              <a:t> </a:t>
            </a:r>
            <a:endParaRPr lang="ru-RU" dirty="0">
              <a:solidFill>
                <a:srgbClr val="893BCD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1124607"/>
            <a:ext cx="6858000" cy="4172607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3210B0"/>
                </a:solidFill>
              </a:rPr>
              <a:t> </a:t>
            </a:r>
          </a:p>
          <a:p>
            <a:r>
              <a:rPr lang="ru-RU" sz="3600" b="1" dirty="0" smtClean="0">
                <a:solidFill>
                  <a:srgbClr val="3210B0"/>
                </a:solidFill>
              </a:rPr>
              <a:t>Педагог – ключевая фигура реформирования образования</a:t>
            </a:r>
          </a:p>
          <a:p>
            <a:endParaRPr lang="ru-RU" sz="3600" b="1" dirty="0" smtClean="0">
              <a:solidFill>
                <a:srgbClr val="3210B0"/>
              </a:solidFill>
            </a:endParaRPr>
          </a:p>
          <a:p>
            <a:r>
              <a:rPr lang="ru-RU" sz="3600" b="1" dirty="0" smtClean="0">
                <a:solidFill>
                  <a:srgbClr val="3210B0"/>
                </a:solidFill>
              </a:rPr>
              <a:t>«В деле обучения и воспитания,  ничего нельзя улучшить, минуя голову учителя» (К.Д. Ушинский). </a:t>
            </a:r>
            <a:endParaRPr lang="ru-RU" sz="3600" b="1" dirty="0">
              <a:solidFill>
                <a:srgbClr val="3210B0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smtClean="0">
                <a:solidFill>
                  <a:srgbClr val="3210B0"/>
                </a:solidFill>
              </a:rPr>
              <a:t>   Детский мир – это планета детства, на которой  царят дружба, общность занимательных дел и интересов. </a:t>
            </a:r>
          </a:p>
          <a:p>
            <a:pPr>
              <a:buNone/>
            </a:pPr>
            <a:r>
              <a:rPr lang="ru-RU" b="1" i="1" dirty="0" smtClean="0">
                <a:solidFill>
                  <a:srgbClr val="3210B0"/>
                </a:solidFill>
              </a:rPr>
              <a:t>   </a:t>
            </a:r>
            <a:r>
              <a:rPr lang="ru-RU" dirty="0" smtClean="0">
                <a:solidFill>
                  <a:srgbClr val="3210B0"/>
                </a:solidFill>
              </a:rPr>
              <a:t>Задача педагогов ДОУ сделать детский сад – миром  детства, радости, благополучия для каждого ребёнка.  Задача руководителя ДОУ и старшего воспитателя создать условия для «перезагрузки»  педагогов.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>
                <a:solidFill>
                  <a:srgbClr val="002060"/>
                </a:solidFill>
              </a:rPr>
              <a:t>Цель: постоянное совершенствование профессиональной компетентности педагогов по реализации ФГОС ДО и ОП в соответствии с ФОП, формирование активной педагогической позиции воспитателей.  </a:t>
            </a:r>
            <a:r>
              <a:rPr lang="ru-RU" sz="2000" b="1" dirty="0" smtClean="0">
                <a:solidFill>
                  <a:srgbClr val="002060"/>
                </a:solidFill>
              </a:rPr>
              <a:t>(МКДО показатель 5.1.6)</a:t>
            </a: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err="1" smtClean="0">
                <a:solidFill>
                  <a:srgbClr val="002060"/>
                </a:solidFill>
              </a:rPr>
              <a:t>Задачи</a:t>
            </a:r>
            <a:r>
              <a:rPr lang="en-US" b="1" dirty="0" smtClean="0">
                <a:solidFill>
                  <a:srgbClr val="002060"/>
                </a:solidFill>
              </a:rPr>
              <a:t>:</a:t>
            </a:r>
            <a:endParaRPr lang="ru-RU" dirty="0" smtClean="0">
              <a:solidFill>
                <a:srgbClr val="002060"/>
              </a:solidFill>
            </a:endParaRPr>
          </a:p>
          <a:p>
            <a:pPr lvl="0"/>
            <a:r>
              <a:rPr lang="ru-RU" dirty="0" smtClean="0">
                <a:solidFill>
                  <a:srgbClr val="002060"/>
                </a:solidFill>
              </a:rPr>
              <a:t>повышение уровня </a:t>
            </a:r>
            <a:r>
              <a:rPr lang="ru-RU" dirty="0" err="1" smtClean="0">
                <a:solidFill>
                  <a:srgbClr val="002060"/>
                </a:solidFill>
              </a:rPr>
              <a:t>самооценочной</a:t>
            </a:r>
            <a:r>
              <a:rPr lang="ru-RU" dirty="0" smtClean="0">
                <a:solidFill>
                  <a:srgbClr val="002060"/>
                </a:solidFill>
              </a:rPr>
              <a:t>, аналитической, рефлексивной культуры педагогов;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</a:rPr>
              <a:t>достижение необходимого   профессионального уровня  педагогов  детского сада в реализации ФГОС ДО и новой ОП в соответствии с ФОП;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</a:rPr>
              <a:t>создание условий для самореализации;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</a:rPr>
              <a:t>развитие творческого потенциала педагогов;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</a:rPr>
              <a:t>систематизация и обобщение целенаправленной работы методической  службы ДОУ по совершенствованию профессиональной компетентности педагогов в реализации ФГОС ДО,  формировании активной профессиональной позиции педагога.</a:t>
            </a:r>
          </a:p>
          <a:p>
            <a:pPr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4927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Принципы: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4291" y="998483"/>
            <a:ext cx="8681544" cy="5178480"/>
          </a:xfrm>
        </p:spPr>
        <p:txBody>
          <a:bodyPr>
            <a:noAutofit/>
          </a:bodyPr>
          <a:lstStyle/>
          <a:p>
            <a:pPr lvl="0"/>
            <a:r>
              <a:rPr lang="ru-RU" sz="1400" b="1" dirty="0" smtClean="0"/>
              <a:t>Принцип деятельности</a:t>
            </a:r>
            <a:r>
              <a:rPr lang="ru-RU" sz="1400" dirty="0" smtClean="0"/>
              <a:t> – становление и развитие профессиональной компетентности педагогов  в процессе субъект – субъектного взаимодействия с использованием активных методов обучения.</a:t>
            </a:r>
          </a:p>
          <a:p>
            <a:pPr lvl="0"/>
            <a:r>
              <a:rPr lang="ru-RU" sz="1400" b="1" dirty="0" smtClean="0"/>
              <a:t>Принцип психологической комфортности</a:t>
            </a:r>
            <a:r>
              <a:rPr lang="ru-RU" sz="1400" dirty="0" smtClean="0"/>
              <a:t> – снятие </a:t>
            </a:r>
            <a:r>
              <a:rPr lang="ru-RU" sz="1400" dirty="0" err="1" smtClean="0"/>
              <a:t>стрессобразующих</a:t>
            </a:r>
            <a:r>
              <a:rPr lang="ru-RU" sz="1400" dirty="0" smtClean="0"/>
              <a:t> факторов, создание в дошкольной организации доброжелательной атмосферы, ориентированной на реализацию идей гуманитарной педагогики.</a:t>
            </a:r>
          </a:p>
          <a:p>
            <a:pPr lvl="0"/>
            <a:r>
              <a:rPr lang="ru-RU" sz="1400" b="1" dirty="0" smtClean="0"/>
              <a:t>Принцип  вариативности</a:t>
            </a:r>
            <a:r>
              <a:rPr lang="ru-RU" sz="1400" dirty="0" smtClean="0"/>
              <a:t>  – вариативность мышления педагога,  формирование способности к систематическому выбору оптимального  варианта.</a:t>
            </a:r>
          </a:p>
          <a:p>
            <a:pPr lvl="0"/>
            <a:r>
              <a:rPr lang="ru-RU" sz="1400" b="1" dirty="0" smtClean="0"/>
              <a:t>Принцип минимакса</a:t>
            </a:r>
            <a:r>
              <a:rPr lang="ru-RU" sz="1400" dirty="0" smtClean="0"/>
              <a:t> –  педагогу  предлагается  на  максимальном творческом уровне содержание методической работы, а усвоение теоретического материала и его практическое применение обеспечивается на уровне социально безопасного минимума в зависимости от индивидуальных особенностей.</a:t>
            </a:r>
          </a:p>
          <a:p>
            <a:pPr lvl="0"/>
            <a:r>
              <a:rPr lang="ru-RU" sz="1400" b="1" dirty="0" smtClean="0"/>
              <a:t>Принцип </a:t>
            </a:r>
            <a:r>
              <a:rPr lang="ru-RU" sz="1400" b="1" dirty="0" err="1" smtClean="0"/>
              <a:t>креативности</a:t>
            </a:r>
            <a:r>
              <a:rPr lang="ru-RU" sz="1400" dirty="0" smtClean="0"/>
              <a:t> – педагог максимально ориентирован на творческое начало и приобретение собственного опыта в профессиональной деятельности.</a:t>
            </a:r>
          </a:p>
          <a:p>
            <a:pPr lvl="0"/>
            <a:r>
              <a:rPr lang="ru-RU" sz="1400" b="1" dirty="0" smtClean="0"/>
              <a:t>Принцип </a:t>
            </a:r>
            <a:r>
              <a:rPr lang="ru-RU" sz="1400" b="1" dirty="0" err="1" smtClean="0"/>
              <a:t>диалогизации</a:t>
            </a:r>
            <a:r>
              <a:rPr lang="ru-RU" sz="1400" dirty="0" smtClean="0"/>
              <a:t> – равноправное взаимодействие всех участников методической работы как в плане методической работы, так и межличностного взаимодействия.</a:t>
            </a:r>
          </a:p>
          <a:p>
            <a:pPr lvl="0"/>
            <a:r>
              <a:rPr lang="ru-RU" sz="1400" b="1" dirty="0" smtClean="0"/>
              <a:t>Принцип </a:t>
            </a:r>
            <a:r>
              <a:rPr lang="ru-RU" sz="1400" b="1" dirty="0" err="1" smtClean="0"/>
              <a:t>проблематизации</a:t>
            </a:r>
            <a:r>
              <a:rPr lang="ru-RU" sz="1400" dirty="0" smtClean="0"/>
              <a:t>  – изменение ролей и функций участников обучения: в процессе повышения квалификации актуализируется, стимулируется тенденция к личностному росту педагогов, создаются условия для самообразования.</a:t>
            </a:r>
          </a:p>
          <a:p>
            <a:pPr lvl="0"/>
            <a:r>
              <a:rPr lang="ru-RU" sz="1400" b="1" dirty="0" smtClean="0"/>
              <a:t>Принцип индивидуализации</a:t>
            </a:r>
            <a:r>
              <a:rPr lang="ru-RU" sz="1400" dirty="0" smtClean="0"/>
              <a:t> – ориентация на индивидуальность каждого педагога, на специфичность  его интересов  и способностей, выстраивание адекватных форм и методов работы индивидуальным (личностным) особенностям, способностям и склонностям всех педагогов.</a:t>
            </a:r>
          </a:p>
          <a:p>
            <a:pPr lvl="0"/>
            <a:r>
              <a:rPr lang="ru-RU" sz="1400" b="1" dirty="0" smtClean="0"/>
              <a:t>Принцип личностной ориентации</a:t>
            </a:r>
            <a:r>
              <a:rPr lang="ru-RU" sz="1400" dirty="0" smtClean="0"/>
              <a:t> – каждый педагог уникальная личность. Личностная ориентация позволяет осуществить гуманистическое и творческое влияние  на процесс творческой самореализации личности.</a:t>
            </a:r>
          </a:p>
          <a:p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211425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Управленческий  и педагогический мониторинг</a:t>
            </a:r>
            <a:br>
              <a:rPr lang="ru-RU" sz="2800" b="1" dirty="0" smtClean="0"/>
            </a:br>
            <a:r>
              <a:rPr lang="ru-RU" sz="2000" b="1" dirty="0" smtClean="0"/>
              <a:t>Цель: выявление возможных затруднений ,  положительных достижений  воспитателей в вопросах дошкольного образования,</a:t>
            </a:r>
            <a:br>
              <a:rPr lang="ru-RU" sz="2000" b="1" dirty="0" smtClean="0"/>
            </a:br>
            <a:r>
              <a:rPr lang="ru-RU" sz="2000" b="1" dirty="0" smtClean="0"/>
              <a:t>изучение эффективности педагогического процесса</a:t>
            </a: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i="1" dirty="0" err="1" smtClean="0"/>
              <a:t>Микроисследование</a:t>
            </a:r>
            <a:r>
              <a:rPr lang="en-US" b="1" i="1" dirty="0" smtClean="0"/>
              <a:t>, </a:t>
            </a:r>
            <a:r>
              <a:rPr lang="en-US" b="1" i="1" dirty="0" err="1" smtClean="0"/>
              <a:t>анкетирование</a:t>
            </a:r>
            <a:r>
              <a:rPr lang="en-US" b="1" i="1" dirty="0" smtClean="0"/>
              <a:t> </a:t>
            </a:r>
            <a:r>
              <a:rPr lang="en-US" b="1" i="1" dirty="0" err="1" smtClean="0"/>
              <a:t>педагогов</a:t>
            </a:r>
            <a:endParaRPr lang="ru-RU" dirty="0" smtClean="0"/>
          </a:p>
          <a:p>
            <a:pPr lvl="0"/>
            <a:r>
              <a:rPr lang="ru-RU" dirty="0" smtClean="0"/>
              <a:t>Анкета для выявления способностей педагогов к саморазвитию  </a:t>
            </a:r>
          </a:p>
          <a:p>
            <a:pPr lvl="0"/>
            <a:r>
              <a:rPr lang="ru-RU" dirty="0" smtClean="0"/>
              <a:t>Анкета для определения факторов, стимулирующих развитие педагогов и препятствующих ему</a:t>
            </a:r>
          </a:p>
          <a:p>
            <a:pPr lvl="0"/>
            <a:r>
              <a:rPr lang="ru-RU" dirty="0" smtClean="0"/>
              <a:t>Диагностика уровня парциальной готовности к профессионально – педагогическому саморазвитию</a:t>
            </a:r>
          </a:p>
          <a:p>
            <a:pPr lvl="0">
              <a:buNone/>
            </a:pPr>
            <a:r>
              <a:rPr lang="en-US" dirty="0" err="1" smtClean="0"/>
              <a:t>Самодиагностика</a:t>
            </a:r>
            <a:r>
              <a:rPr lang="en-US" dirty="0" smtClean="0"/>
              <a:t> </a:t>
            </a:r>
            <a:r>
              <a:rPr lang="en-US" dirty="0" err="1" smtClean="0"/>
              <a:t>педагог</a:t>
            </a:r>
            <a:r>
              <a:rPr lang="ru-RU" dirty="0" err="1" smtClean="0"/>
              <a:t>ов</a:t>
            </a:r>
            <a:r>
              <a:rPr lang="ru-RU" dirty="0" smtClean="0"/>
              <a:t>:</a:t>
            </a:r>
          </a:p>
          <a:p>
            <a:r>
              <a:rPr lang="ru-RU" dirty="0" smtClean="0"/>
              <a:t>«Взаимодействие педагога с ребёнком»</a:t>
            </a:r>
          </a:p>
          <a:p>
            <a:r>
              <a:rPr lang="ru-RU" dirty="0" smtClean="0"/>
              <a:t>«Создание развивающей предметно – пространственной среды» и т.д.</a:t>
            </a:r>
          </a:p>
          <a:p>
            <a:pPr>
              <a:buNone/>
            </a:pPr>
            <a:r>
              <a:rPr lang="ru-RU" b="1" i="1" dirty="0" smtClean="0"/>
              <a:t>Ежегодный самоанализ воспитателей</a:t>
            </a:r>
            <a:endParaRPr lang="ru-RU" dirty="0" smtClean="0"/>
          </a:p>
          <a:p>
            <a:r>
              <a:rPr lang="ru-RU" dirty="0" smtClean="0"/>
              <a:t>«Оценка качества педагогической деятельности»</a:t>
            </a:r>
          </a:p>
          <a:p>
            <a:pPr>
              <a:buNone/>
            </a:pPr>
            <a:r>
              <a:rPr lang="ru-RU" b="1" i="1" dirty="0" smtClean="0"/>
              <a:t>Ведение «Творческих  блокнотов»</a:t>
            </a:r>
            <a:endParaRPr lang="ru-RU" dirty="0" smtClean="0"/>
          </a:p>
          <a:p>
            <a:pPr>
              <a:buNone/>
            </a:pPr>
            <a:r>
              <a:rPr lang="ru-RU" b="1" i="1" dirty="0" smtClean="0"/>
              <a:t>Ведение  «Карт творческой самореализации педагогов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42163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Повышение профессиональной компетентности  педагогических  кадров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Цель: </a:t>
            </a:r>
            <a:r>
              <a:rPr lang="ru-RU" sz="2000" b="1" dirty="0" smtClean="0"/>
              <a:t>стимулирование и повышение педагогического  мастерства и творчества  воспитателя, систематизация и обобщение целенаправленной работы методической  службы ДОУ </a:t>
            </a: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2081047"/>
            <a:ext cx="7886700" cy="4095915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i="1" dirty="0" smtClean="0"/>
              <a:t>Постоянно действующий семинар по теме </a:t>
            </a:r>
            <a:r>
              <a:rPr lang="ru-RU" dirty="0" smtClean="0"/>
              <a:t>«Проектно-тематический подход   в образовательном процессе ДОО как условие реализации ФГОС ДО» в </a:t>
            </a:r>
            <a:r>
              <a:rPr lang="ru-RU" b="1" i="1" dirty="0" smtClean="0"/>
              <a:t>рамках региональной </a:t>
            </a:r>
            <a:r>
              <a:rPr lang="ru-RU" b="1" i="1" dirty="0" err="1" smtClean="0"/>
              <a:t>стажировочной</a:t>
            </a:r>
            <a:r>
              <a:rPr lang="ru-RU" b="1" i="1" dirty="0" smtClean="0"/>
              <a:t> площадки</a:t>
            </a:r>
            <a:endParaRPr lang="ru-RU" dirty="0" smtClean="0"/>
          </a:p>
          <a:p>
            <a:pPr>
              <a:buNone/>
            </a:pPr>
            <a:r>
              <a:rPr lang="ru-RU" b="1" i="1" dirty="0" smtClean="0"/>
              <a:t>Семинары-практикумы, консультации:             </a:t>
            </a:r>
          </a:p>
          <a:p>
            <a:pPr>
              <a:buNone/>
            </a:pPr>
            <a:r>
              <a:rPr lang="ru-RU" b="1" dirty="0" smtClean="0"/>
              <a:t>Секреты увлекательных дел</a:t>
            </a:r>
            <a:r>
              <a:rPr lang="ru-RU" dirty="0" smtClean="0"/>
              <a:t>  или создание игровой мотивации в различных видах детской деятельности.     </a:t>
            </a:r>
          </a:p>
          <a:p>
            <a:pPr>
              <a:buNone/>
            </a:pPr>
            <a:r>
              <a:rPr lang="ru-RU" b="1" dirty="0" smtClean="0"/>
              <a:t>Создание  ЖИВОЙ  развивающей  предметно – пространственной  среды</a:t>
            </a:r>
            <a:r>
              <a:rPr lang="ru-RU" dirty="0" smtClean="0"/>
              <a:t>, способствующей творческой активности и самореализации  дошкольников. </a:t>
            </a:r>
          </a:p>
          <a:p>
            <a:pPr>
              <a:buNone/>
            </a:pPr>
            <a:r>
              <a:rPr lang="ru-RU" b="1" dirty="0" smtClean="0"/>
              <a:t>Современная Мери </a:t>
            </a:r>
            <a:r>
              <a:rPr lang="ru-RU" b="1" dirty="0" err="1" smtClean="0"/>
              <a:t>Поппинс</a:t>
            </a:r>
            <a:r>
              <a:rPr lang="ru-RU" dirty="0" smtClean="0"/>
              <a:t>  или имидж педагога ДОУ </a:t>
            </a:r>
          </a:p>
          <a:p>
            <a:pPr>
              <a:buNone/>
            </a:pPr>
            <a:r>
              <a:rPr lang="ru-RU" dirty="0" smtClean="0"/>
              <a:t>Сотрудничество с семьей по реализации ОП ДОО  </a:t>
            </a:r>
          </a:p>
          <a:p>
            <a:pPr>
              <a:buNone/>
            </a:pPr>
            <a:r>
              <a:rPr lang="ru-RU" b="1" i="1" dirty="0" smtClean="0"/>
              <a:t>Работа творческих  и рабочих групп, выставки-отчеты </a:t>
            </a:r>
            <a:r>
              <a:rPr lang="ru-RU" dirty="0" smtClean="0"/>
              <a:t>о работе творческой  группы</a:t>
            </a:r>
          </a:p>
          <a:p>
            <a:pPr>
              <a:buNone/>
            </a:pPr>
            <a:r>
              <a:rPr lang="ru-RU" b="1" i="1" dirty="0" smtClean="0"/>
              <a:t>Неделя творчества педагогов ДОУ, </a:t>
            </a:r>
            <a:r>
              <a:rPr lang="ru-RU" dirty="0" smtClean="0"/>
              <a:t>участников и победителей конкурсов  различного уровня</a:t>
            </a:r>
          </a:p>
          <a:p>
            <a:pPr>
              <a:buNone/>
            </a:pPr>
            <a:r>
              <a:rPr lang="ru-RU" b="1" i="1" dirty="0" smtClean="0"/>
              <a:t>Методические фестивали  педагогических разработок и идей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2572</TotalTime>
  <Words>698</Words>
  <Application>Microsoft Office PowerPoint</Application>
  <PresentationFormat>Экран (4:3)</PresentationFormat>
  <Paragraphs>71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     Условия развития детской   субъектности посредством      проектного метода </vt:lpstr>
      <vt:lpstr> «Детский мир» –  система  совершенствования   профессиональной компетентности педагогов  ДОУ  в условиях реализации ФГОС   ДО и образовательной программы ДОО в соответствии с ФОП ДО</vt:lpstr>
      <vt:lpstr>Становление субъективности</vt:lpstr>
      <vt:lpstr>                                                                                         </vt:lpstr>
      <vt:lpstr>Слайд 5</vt:lpstr>
      <vt:lpstr>  Цель: постоянное совершенствование профессиональной компетентности педагогов по реализации ФГОС ДО и ОП в соответствии с ФОП, формирование активной педагогической позиции воспитателей.  (МКДО показатель 5.1.6) </vt:lpstr>
      <vt:lpstr>Принципы:</vt:lpstr>
      <vt:lpstr>Управленческий  и педагогический мониторинг Цель: выявление возможных затруднений ,  положительных достижений  воспитателей в вопросах дошкольного образования, изучение эффективности педагогического процесса</vt:lpstr>
      <vt:lpstr>Повышение профессиональной компетентности  педагогических  кадров Цель: стимулирование и повышение педагогического  мастерства и творчества  воспитателя, систематизация и обобщение целенаправленной работы методической  службы ДОУ </vt:lpstr>
      <vt:lpstr> Контроль, анализ и корректировка педагогической деятельности Цель: выявление и коррекция состояния и результатов работы</vt:lpstr>
      <vt:lpstr>Результаты: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comp</cp:lastModifiedBy>
  <cp:revision>232</cp:revision>
  <dcterms:created xsi:type="dcterms:W3CDTF">2020-01-15T13:43:36Z</dcterms:created>
  <dcterms:modified xsi:type="dcterms:W3CDTF">2023-11-08T11:54:05Z</dcterms:modified>
</cp:coreProperties>
</file>