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3" r:id="rId3"/>
    <p:sldId id="256" r:id="rId4"/>
    <p:sldId id="272" r:id="rId5"/>
    <p:sldId id="271" r:id="rId6"/>
    <p:sldId id="270" r:id="rId7"/>
    <p:sldId id="269" r:id="rId8"/>
    <p:sldId id="268" r:id="rId9"/>
    <p:sldId id="274" r:id="rId10"/>
    <p:sldId id="273" r:id="rId11"/>
    <p:sldId id="275" r:id="rId12"/>
    <p:sldId id="276" r:id="rId13"/>
    <p:sldId id="280" r:id="rId14"/>
    <p:sldId id="279" r:id="rId15"/>
    <p:sldId id="278" r:id="rId16"/>
    <p:sldId id="277" r:id="rId17"/>
    <p:sldId id="281" r:id="rId18"/>
    <p:sldId id="287" r:id="rId19"/>
    <p:sldId id="288" r:id="rId20"/>
    <p:sldId id="289" r:id="rId21"/>
    <p:sldId id="291" r:id="rId22"/>
    <p:sldId id="292" r:id="rId23"/>
    <p:sldId id="29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0.14697906509511274"/>
          <c:y val="5.3514578460119262E-2"/>
          <c:w val="0.61099307037241823"/>
          <c:h val="0.7802065034757684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ниже среднего</c:v>
                </c:pt>
              </c:strCache>
            </c:strRef>
          </c:tx>
          <c:cat>
            <c:numRef>
              <c:f>Лист1!$A$2:$A$9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2019</c:v>
                </c:pt>
                <c:pt idx="3">
                  <c:v>2020</c:v>
                </c:pt>
                <c:pt idx="4">
                  <c:v>2020</c:v>
                </c:pt>
                <c:pt idx="5">
                  <c:v>2021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0.43500000000000055</c:v>
                </c:pt>
                <c:pt idx="1">
                  <c:v>0.13</c:v>
                </c:pt>
                <c:pt idx="2" formatCode="0%">
                  <c:v>4.3000000000000003E-2</c:v>
                </c:pt>
                <c:pt idx="3" formatCode="0%">
                  <c:v>0</c:v>
                </c:pt>
                <c:pt idx="4" formatCode="0%">
                  <c:v>0</c:v>
                </c:pt>
                <c:pt idx="5" formatCode="0%">
                  <c:v>0</c:v>
                </c:pt>
                <c:pt idx="6" formatCode="General">
                  <c:v>0</c:v>
                </c:pt>
                <c:pt idx="7" formatCode="0%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cat>
            <c:numRef>
              <c:f>Лист1!$A$2:$A$9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2019</c:v>
                </c:pt>
                <c:pt idx="3">
                  <c:v>2020</c:v>
                </c:pt>
                <c:pt idx="4">
                  <c:v>2020</c:v>
                </c:pt>
                <c:pt idx="5">
                  <c:v>2021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Лист1!$C$2:$C$9</c:f>
              <c:numCache>
                <c:formatCode>0.00%</c:formatCode>
                <c:ptCount val="8"/>
                <c:pt idx="0">
                  <c:v>0.56499999999999995</c:v>
                </c:pt>
                <c:pt idx="1">
                  <c:v>0.69600000000000106</c:v>
                </c:pt>
                <c:pt idx="2">
                  <c:v>0.7400000000000011</c:v>
                </c:pt>
                <c:pt idx="3">
                  <c:v>0.30400000000000038</c:v>
                </c:pt>
                <c:pt idx="4">
                  <c:v>0.60900000000000065</c:v>
                </c:pt>
                <c:pt idx="5">
                  <c:v>0.21700000000000028</c:v>
                </c:pt>
                <c:pt idx="6">
                  <c:v>0.47400000000000031</c:v>
                </c:pt>
                <c:pt idx="7">
                  <c:v>5.3000000000000033E-2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cat>
            <c:numRef>
              <c:f>Лист1!$A$2:$A$9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2019</c:v>
                </c:pt>
                <c:pt idx="3">
                  <c:v>2020</c:v>
                </c:pt>
                <c:pt idx="4">
                  <c:v>2020</c:v>
                </c:pt>
                <c:pt idx="5">
                  <c:v>2021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Лист1!$D$2:$D$9</c:f>
              <c:numCache>
                <c:formatCode>0.00%</c:formatCode>
                <c:ptCount val="8"/>
                <c:pt idx="0" formatCode="0%">
                  <c:v>0</c:v>
                </c:pt>
                <c:pt idx="1">
                  <c:v>0.17400000000000004</c:v>
                </c:pt>
                <c:pt idx="2">
                  <c:v>0.21700000000000028</c:v>
                </c:pt>
                <c:pt idx="3">
                  <c:v>0.69600000000000106</c:v>
                </c:pt>
                <c:pt idx="4">
                  <c:v>0.39100000000000068</c:v>
                </c:pt>
                <c:pt idx="5">
                  <c:v>0.78300000000000003</c:v>
                </c:pt>
                <c:pt idx="6">
                  <c:v>0.52600000000000002</c:v>
                </c:pt>
                <c:pt idx="7">
                  <c:v>0.94699999999999995</c:v>
                </c:pt>
              </c:numCache>
            </c:numRef>
          </c:val>
        </c:ser>
        <c:axId val="103866752"/>
        <c:axId val="103868288"/>
      </c:barChart>
      <c:catAx>
        <c:axId val="103866752"/>
        <c:scaling>
          <c:orientation val="minMax"/>
        </c:scaling>
        <c:axPos val="b"/>
        <c:numFmt formatCode="General" sourceLinked="1"/>
        <c:tickLblPos val="nextTo"/>
        <c:crossAx val="103868288"/>
        <c:crosses val="autoZero"/>
        <c:auto val="1"/>
        <c:lblAlgn val="ctr"/>
        <c:lblOffset val="100"/>
      </c:catAx>
      <c:valAx>
        <c:axId val="103868288"/>
        <c:scaling>
          <c:orientation val="minMax"/>
        </c:scaling>
        <c:axPos val="l"/>
        <c:majorGridlines/>
        <c:numFmt formatCode="0.00%" sourceLinked="1"/>
        <c:tickLblPos val="nextTo"/>
        <c:crossAx val="10386675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0.14697906509511274"/>
          <c:y val="5.3514578460119262E-2"/>
          <c:w val="0.61099307037241846"/>
          <c:h val="0.7802065034757684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ниже среднего</c:v>
                </c:pt>
              </c:strCache>
            </c:strRef>
          </c:tx>
          <c:cat>
            <c:numRef>
              <c:f>Лист1!$A$2:$A$9</c:f>
              <c:numCache>
                <c:formatCode>General</c:formatCode>
                <c:ptCount val="8"/>
                <c:pt idx="0">
                  <c:v>2022</c:v>
                </c:pt>
                <c:pt idx="1">
                  <c:v>2023</c:v>
                </c:pt>
                <c:pt idx="2">
                  <c:v>2023</c:v>
                </c:pt>
              </c:numCache>
            </c:num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0.38500000000000006</c:v>
                </c:pt>
                <c:pt idx="1">
                  <c:v>0.18600000000000003</c:v>
                </c:pt>
                <c:pt idx="2" formatCode="0%">
                  <c:v>3.0000000000000002E-2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cat>
            <c:numRef>
              <c:f>Лист1!$A$2:$A$9</c:f>
              <c:numCache>
                <c:formatCode>General</c:formatCode>
                <c:ptCount val="8"/>
                <c:pt idx="0">
                  <c:v>2022</c:v>
                </c:pt>
                <c:pt idx="1">
                  <c:v>2023</c:v>
                </c:pt>
                <c:pt idx="2">
                  <c:v>2023</c:v>
                </c:pt>
              </c:numCache>
            </c:numRef>
          </c:cat>
          <c:val>
            <c:numRef>
              <c:f>Лист1!$C$2:$C$9</c:f>
              <c:numCache>
                <c:formatCode>0.00%</c:formatCode>
                <c:ptCount val="8"/>
                <c:pt idx="0">
                  <c:v>0.6150000000000001</c:v>
                </c:pt>
                <c:pt idx="1">
                  <c:v>0</c:v>
                </c:pt>
                <c:pt idx="2">
                  <c:v>0.52600000000000002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cat>
            <c:numRef>
              <c:f>Лист1!$A$2:$A$9</c:f>
              <c:numCache>
                <c:formatCode>General</c:formatCode>
                <c:ptCount val="8"/>
                <c:pt idx="0">
                  <c:v>2022</c:v>
                </c:pt>
                <c:pt idx="1">
                  <c:v>2023</c:v>
                </c:pt>
                <c:pt idx="2">
                  <c:v>2023</c:v>
                </c:pt>
              </c:numCache>
            </c:numRef>
          </c:cat>
          <c:val>
            <c:numRef>
              <c:f>Лист1!$D$2:$D$9</c:f>
              <c:numCache>
                <c:formatCode>0.00%</c:formatCode>
                <c:ptCount val="8"/>
                <c:pt idx="0" formatCode="0%">
                  <c:v>0</c:v>
                </c:pt>
                <c:pt idx="1">
                  <c:v>0.47200000000000003</c:v>
                </c:pt>
                <c:pt idx="2">
                  <c:v>0.44400000000000001</c:v>
                </c:pt>
              </c:numCache>
            </c:numRef>
          </c:val>
        </c:ser>
        <c:axId val="103969152"/>
        <c:axId val="103970688"/>
      </c:barChart>
      <c:catAx>
        <c:axId val="103969152"/>
        <c:scaling>
          <c:orientation val="minMax"/>
        </c:scaling>
        <c:axPos val="b"/>
        <c:numFmt formatCode="General" sourceLinked="1"/>
        <c:tickLblPos val="nextTo"/>
        <c:crossAx val="103970688"/>
        <c:crosses val="autoZero"/>
        <c:auto val="1"/>
        <c:lblAlgn val="ctr"/>
        <c:lblOffset val="100"/>
      </c:catAx>
      <c:valAx>
        <c:axId val="103970688"/>
        <c:scaling>
          <c:orientation val="minMax"/>
        </c:scaling>
        <c:axPos val="l"/>
        <c:majorGridlines/>
        <c:numFmt formatCode="0.00%" sourceLinked="1"/>
        <c:tickLblPos val="nextTo"/>
        <c:crossAx val="10396915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Лист1!$A$2:$A$5</c:f>
              <c:strCache>
                <c:ptCount val="2"/>
                <c:pt idx="0">
                  <c:v>младшая группа</c:v>
                </c:pt>
                <c:pt idx="1">
                  <c:v>средняя группа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38.6</c:v>
                </c:pt>
                <c:pt idx="1">
                  <c:v>64.2</c:v>
                </c:pt>
              </c:numCache>
            </c:numRef>
          </c:val>
        </c:ser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8E43-51E3-464A-96CE-1DB728AC315F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A5D4-D072-4FF7-94FF-62A9DA696D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8E43-51E3-464A-96CE-1DB728AC315F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A5D4-D072-4FF7-94FF-62A9DA696D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8E43-51E3-464A-96CE-1DB728AC315F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A5D4-D072-4FF7-94FF-62A9DA696D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8E43-51E3-464A-96CE-1DB728AC315F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A5D4-D072-4FF7-94FF-62A9DA696D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8E43-51E3-464A-96CE-1DB728AC315F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A5D4-D072-4FF7-94FF-62A9DA696D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8E43-51E3-464A-96CE-1DB728AC315F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A5D4-D072-4FF7-94FF-62A9DA696D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8E43-51E3-464A-96CE-1DB728AC315F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A5D4-D072-4FF7-94FF-62A9DA696D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8E43-51E3-464A-96CE-1DB728AC315F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A5D4-D072-4FF7-94FF-62A9DA696D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8E43-51E3-464A-96CE-1DB728AC315F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A5D4-D072-4FF7-94FF-62A9DA696D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8E43-51E3-464A-96CE-1DB728AC315F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A5D4-D072-4FF7-94FF-62A9DA696D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8E43-51E3-464A-96CE-1DB728AC315F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A5D4-D072-4FF7-94FF-62A9DA696D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58E43-51E3-464A-96CE-1DB728AC315F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8A5D4-D072-4FF7-94FF-62A9DA696D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nadya716.ucoz.ru/_ld/2/20973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857232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Муниципальное бюджетное образовательное учреждение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«Центр развития ребенка детский сад - №16 «Золотой ключик» </a:t>
            </a:r>
            <a:endParaRPr lang="ru-RU" b="1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1928802"/>
            <a:ext cx="628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Семейное </a:t>
            </a:r>
            <a:r>
              <a:rPr lang="ru-RU" b="1" dirty="0" err="1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портфолио</a:t>
            </a:r>
            <a:r>
              <a:rPr lang="ru-RU" b="1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как одна из форм сотрудничества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с семьями воспитанников по реализации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образовательной </a:t>
            </a:r>
            <a:r>
              <a:rPr lang="ru-RU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программы </a:t>
            </a:r>
            <a:r>
              <a:rPr lang="ru-RU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ДОО</a:t>
            </a:r>
            <a:endParaRPr lang="ru-RU" dirty="0" smtClean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 </a:t>
            </a:r>
            <a:endParaRPr lang="ru-RU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5072074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Александрова Оксана Александровна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Фокина Анна Андреевна</a:t>
            </a:r>
          </a:p>
          <a:p>
            <a:pPr algn="ctr"/>
            <a:endParaRPr lang="ru-RU" sz="1400" b="1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Владимирская область г. Кольчугино</a:t>
            </a:r>
            <a:endParaRPr lang="ru-RU" sz="1400" b="1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8" name="Рисунок 7" descr="https://kartinki.pics/uploads/posts/2022-12/1670429819_32-kartinkin-net-p-simvol-semi-kartinki-krasivo-39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071810"/>
            <a:ext cx="1714512" cy="176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nadya716.ucoz.ru/_ld/2/20973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785795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Планирование работы в старшей группе</a:t>
            </a:r>
            <a:br>
              <a:rPr lang="ru-RU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</a:br>
            <a:endParaRPr lang="ru-RU" dirty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09" y="1214421"/>
          <a:ext cx="7858182" cy="4909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9394"/>
                <a:gridCol w="2619394"/>
                <a:gridCol w="2619394"/>
              </a:tblGrid>
              <a:tr h="4350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Семейное </a:t>
                      </a:r>
                      <a:b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портфолио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Тема проекта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Срок </a:t>
                      </a:r>
                      <a:b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оформления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0984">
                <a:tc>
                  <a:txBody>
                    <a:bodyPr/>
                    <a:lstStyle/>
                    <a:p>
                      <a:pPr marL="457200" indent="367030"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Рубрика</a:t>
                      </a:r>
                      <a:r>
                        <a:rPr lang="ru-RU" sz="1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«Любимое</a:t>
                      </a:r>
                      <a:r>
                        <a:rPr lang="ru-RU" sz="1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блюдо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семьи»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«А у нас сегодня в группе будет новая игра – все девчонки поварихи, а мальчишки повара!»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Октябрь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50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Рубрика «Мои друзья»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«Наша дружба в трудный час выручает в деле нас!»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Ноябрь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82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Консультация</a:t>
                      </a:r>
                      <a:b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для родителей: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«Как создать герб своей семьи»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Рубрика «Герб моей семьи»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«Мы дети – лучшие на свете,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Все, что знаем – мы расскажем,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что умеем – мы покажем!»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Ноябрь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30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Рубрика «Маршрут от дома до детского сада»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«Полиция всем нам очень нужна – порядок в стране наводит она!»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Ноябрь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09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Рубрика «Мои родные»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«Мчится красная машина все быстрей, быстрей вперед! Командир сидит в кабине и секундам счет ведет!»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Апрель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50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Рубрика «Посади дерево»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«Деревья сажаем – воздух очищаем!»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Апрель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50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Рубрика «Семейные традиции»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«Новый год встречаем – всех поздравляем!»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Декабрь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50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Рубрика «Профессии родителей»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«Вся семья вместе – так и душа на месте!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Май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nadya716.ucoz.ru/_ld/2/20973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857233"/>
            <a:ext cx="7858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Планирование работы в старшей группе</a:t>
            </a:r>
            <a:endParaRPr lang="ru-RU" dirty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34" y="1214425"/>
          <a:ext cx="8072494" cy="5394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10588"/>
                <a:gridCol w="5161906"/>
              </a:tblGrid>
              <a:tr h="353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Семейное </a:t>
                      </a:r>
                      <a:br>
                        <a:rPr lang="ru-RU" sz="1200" dirty="0"/>
                      </a:br>
                      <a:r>
                        <a:rPr lang="ru-RU" sz="1200" dirty="0" err="1"/>
                        <a:t>портфолио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Памятка - подсказка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7115">
                <a:tc>
                  <a:txBody>
                    <a:bodyPr/>
                    <a:lstStyle/>
                    <a:p>
                      <a:pPr marL="457200" indent="367030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indent="367030"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Рубрика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«Любимое блюдо семьи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</a:p>
                    <a:p>
                      <a:pPr marL="457200" indent="367030"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Написать рецепт, приложить фотографию или нарисовать, где вы и ваш ребенок готовите любимое блюдо семьи.</a:t>
                      </a:r>
                    </a:p>
                  </a:txBody>
                  <a:tcPr/>
                </a:tc>
              </a:tr>
              <a:tr h="441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Рубрика «Мои друзья»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Наклеить фотографии или нарисовать портреты друзей. Написать, как их зовут, сколько им лет, где живут, во что вы любите играть?</a:t>
                      </a:r>
                    </a:p>
                  </a:txBody>
                  <a:tcPr/>
                </a:tc>
              </a:tr>
              <a:tr h="441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Рубрика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«Герб моей семьи»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Нарисовать, используя правила геральдики.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Сделать описание: какая семья, любимые занятия и т.п.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5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Рубрика «Маршрут от дома до детского сада»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Нарисовать маршрут пути от дома до детского сада.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Сделать описание пути: название улицы дома, главных объектов, встречающихся на пути, направление сторон, конечный пункт – детский сад «Золотой ключик», ул. 3 интернационала, д. 47.</a:t>
                      </a:r>
                    </a:p>
                  </a:txBody>
                  <a:tcPr/>
                </a:tc>
              </a:tr>
              <a:tr h="441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Рубрика «Мои родные»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Как зовут?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Кем вам и вашему ребенку приходятся?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Кем работают?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Где живут?</a:t>
                      </a:r>
                    </a:p>
                  </a:txBody>
                  <a:tcPr/>
                </a:tc>
              </a:tr>
              <a:tr h="441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Рубрика «Посади дерево»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Фотография мероприятия.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Описание: название дерева, как сажали (этапы работы) и зачем.</a:t>
                      </a:r>
                    </a:p>
                  </a:txBody>
                  <a:tcPr/>
                </a:tc>
              </a:tr>
              <a:tr h="795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Рубрика «Семейные традиции»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Предлагаем описать самую любимую для вашего ребенка традицию семьи, если ее нет, то приобрести. Например, традиция «Встреча Нового года»:</a:t>
                      </a:r>
                    </a:p>
                    <a:p>
                      <a:pPr lvl="0"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Где встречаете?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Как готовитесь?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Чем помогает ребенок?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Интересные моменты.</a:t>
                      </a:r>
                    </a:p>
                  </a:txBody>
                  <a:tcPr/>
                </a:tc>
              </a:tr>
              <a:tr h="795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Рубрика «Профессии родителей»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Где работаете?</a:t>
                      </a:r>
                    </a:p>
                    <a:p>
                      <a:pPr lvl="0"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Какую должность занимаете?</a:t>
                      </a:r>
                    </a:p>
                    <a:p>
                      <a:pPr lvl="0"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 чем заключается ваша работа?</a:t>
                      </a:r>
                    </a:p>
                    <a:p>
                      <a:pPr lvl="0"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Приложить фотографию или рисунок о своей профессии.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nadya716.ucoz.ru/_ld/2/20973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785795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Планирование работы в подготовительной к школе группе</a:t>
            </a:r>
            <a:endParaRPr lang="ru-RU" dirty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09" y="1397000"/>
          <a:ext cx="7858182" cy="4679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9394"/>
                <a:gridCol w="2619394"/>
                <a:gridCol w="2619394"/>
              </a:tblGrid>
              <a:tr h="626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Семейное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портфолио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Тема проекта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Срок </a:t>
                      </a:r>
                      <a:b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оформления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6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Рубрика «Мой любимый город»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Рубрика «Достопримечательности Кольчугино»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«Мы играем и растем – скоро в школу мы пойдём!»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Сентябрь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0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Рубрику «Любимые праздники»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«От улыбки станет всем светлей!».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Апрель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0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Рубрика «Я люблю свою планету Земля»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«Земля – наш общий дом»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Апрель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0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Рубрика «Мама, папа, я… - спортивная семья!»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«Малые Олимпийски игры»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Февраль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0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Рубрика «Мой папа в армии служил»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«Папа может все, что угодно»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Февраль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0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Рубрика «Мой прадедушка прошёл войну»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«Этот день победы порохом пропах»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Май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0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Рубрику «Генеалогическое древо»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«Вся семья вместе – так и душа на месте!»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Май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nadya716.ucoz.ru/_ld/2/20973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785794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cs typeface="Arial" pitchFamily="34" charset="0"/>
              </a:rPr>
              <a:t>Планирование работы в подготовительной к школе группе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10" y="1285861"/>
          <a:ext cx="7929618" cy="533807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03774"/>
                <a:gridCol w="5225844"/>
              </a:tblGrid>
              <a:tr h="356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Семейное </a:t>
                      </a:r>
                      <a:br>
                        <a:rPr lang="ru-RU" sz="1200" dirty="0"/>
                      </a:br>
                      <a:r>
                        <a:rPr lang="ru-RU" sz="1200" dirty="0" err="1"/>
                        <a:t>портфолио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Памятка - подсказка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797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Рубрика «Мой любимый город»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Рубрика «Достопримечательности Кольчугино»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Сочинить стихотворение о городе Кольчугино, оформить страничку, выучить наизусть.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 страничках расположить фотографии достопримечательностей города и их название, подготовить с ребенком сообщение: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 каком городе я живу?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Наши достопримечательности.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 что я люблю свой город?</a:t>
                      </a:r>
                    </a:p>
                  </a:txBody>
                  <a:tcPr/>
                </a:tc>
              </a:tr>
              <a:tr h="267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Рубрику «Любимые праздники»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Мои любимые праздники.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Почему я их люблю?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Как я их праздную и с кем?</a:t>
                      </a:r>
                    </a:p>
                  </a:txBody>
                  <a:tcPr/>
                </a:tc>
              </a:tr>
              <a:tr h="8016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Рубрика «Я люблю свою планету Земля»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Представить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фотоотчет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с описанием на тему «Как я забочусь о планете Земля?»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Например: собираю мусор в лесу и парках, не рву цветы, а любуюсь ими и т.п.</a:t>
                      </a:r>
                    </a:p>
                  </a:txBody>
                  <a:tcPr/>
                </a:tc>
              </a:tr>
              <a:tr h="623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Рубрика «Мама, папа, я… - спортивная семья!»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 страничках альбома поделиться опытом здорового образа жизни, приложить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фотоотчет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lvl="0"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здоровое питание;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арядка;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иды спорта;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ругое.</a:t>
                      </a:r>
                    </a:p>
                  </a:txBody>
                  <a:tcPr/>
                </a:tc>
              </a:tr>
              <a:tr h="623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Рубрика «Мой папа в армии служил»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Как зовут папу? (ФИО)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Сколько папе было лет, когда он пошел в армию?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 каком городе служил?</a:t>
                      </a:r>
                    </a:p>
                    <a:p>
                      <a:pPr lvl="0"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 каких войсках?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Почему я горжусь папой?</a:t>
                      </a:r>
                    </a:p>
                  </a:txBody>
                  <a:tcPr/>
                </a:tc>
              </a:tr>
              <a:tr h="9797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Рубрика «Мой прадедушка прошёл войну»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Фотография прадедушки.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Как зовут (звали) прадедушку? (ФИО)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Сколько лет было прадедушке, когда он пошел воевать?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 каком звании воевал?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 каких войсках воевал?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Какие города освобождал?</a:t>
                      </a:r>
                    </a:p>
                    <a:p>
                      <a:pPr lvl="0"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Какие награды имеет (имел)?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 что я люблю своего прадедушку, почему так им горжусь?</a:t>
                      </a:r>
                    </a:p>
                  </a:txBody>
                  <a:tcPr/>
                </a:tc>
              </a:tr>
              <a:tr h="583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Рубрику «Генеалогическое древо»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Оформить генеалогическое древо с творческим подходом, используя советы воспитателя.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nadya716.ucoz.ru/_ld/2/20973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40687" y="857232"/>
            <a:ext cx="1862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Фотоматериал</a:t>
            </a:r>
            <a:endParaRPr lang="ru-RU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6" name="Объект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071545"/>
            <a:ext cx="2500330" cy="337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Алексей\Desktop\фото с фотоаппарата\DSCN1875.JPG"/>
          <p:cNvPicPr>
            <a:picLocks noChangeAspect="1" noChangeArrowheads="1"/>
          </p:cNvPicPr>
          <p:nvPr/>
        </p:nvPicPr>
        <p:blipFill>
          <a:blip r:embed="rId4" cstate="print"/>
          <a:srcRect t="3329" r="3442"/>
          <a:stretch>
            <a:fillRect/>
          </a:stretch>
        </p:blipFill>
        <p:spPr bwMode="auto">
          <a:xfrm>
            <a:off x="3286116" y="1500174"/>
            <a:ext cx="243816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Алексей\Desktop\фото с фотоаппарата\DSCN18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2143116"/>
            <a:ext cx="2500330" cy="345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nadya716.ucoz.ru/_ld/2/20973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44882" y="857232"/>
            <a:ext cx="16542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cs typeface="Arial" pitchFamily="34" charset="0"/>
              </a:rPr>
              <a:t>Фотоматериал</a:t>
            </a:r>
            <a:endParaRPr lang="ru-RU" dirty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214422"/>
            <a:ext cx="271464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2910" y="3357562"/>
            <a:ext cx="2714644" cy="2214578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71868" y="1714488"/>
            <a:ext cx="1928826" cy="2857520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00694" y="3571876"/>
            <a:ext cx="2928958" cy="2071702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72132" y="1142984"/>
            <a:ext cx="2968221" cy="2062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nadya716.ucoz.ru/_ld/2/20973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44882" y="857232"/>
            <a:ext cx="16542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cs typeface="Arial" pitchFamily="34" charset="0"/>
              </a:rPr>
              <a:t>Фотоматериал</a:t>
            </a:r>
            <a:endParaRPr lang="ru-RU" dirty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6" name="Рисунок 5" descr="C:\Users\CompLife33\Desktop\фото портфолио\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870974" y="843482"/>
            <a:ext cx="2511463" cy="3110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CompLife33\Desktop\фото портфолио\4.jpg"/>
          <p:cNvPicPr/>
          <p:nvPr/>
        </p:nvPicPr>
        <p:blipFill>
          <a:blip r:embed="rId4" cstate="print"/>
          <a:srcRect l="8277" t="4243"/>
          <a:stretch>
            <a:fillRect/>
          </a:stretch>
        </p:blipFill>
        <p:spPr bwMode="auto">
          <a:xfrm>
            <a:off x="3786182" y="1214422"/>
            <a:ext cx="200026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print"/>
          <a:srcRect l="1880" r="8492" b="3088"/>
          <a:stretch>
            <a:fillRect/>
          </a:stretch>
        </p:blipFill>
        <p:spPr>
          <a:xfrm>
            <a:off x="3714744" y="3429000"/>
            <a:ext cx="2071701" cy="2571768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2911" y="3714752"/>
            <a:ext cx="2857520" cy="2269861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7" cstate="print"/>
          <a:srcRect t="24850" r="36697" b="8485"/>
          <a:stretch>
            <a:fillRect/>
          </a:stretch>
        </p:blipFill>
        <p:spPr bwMode="auto">
          <a:xfrm>
            <a:off x="6143636" y="928670"/>
            <a:ext cx="207170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8" cstate="print"/>
          <a:srcRect l="3878" r="4893" b="2393"/>
          <a:stretch>
            <a:fillRect/>
          </a:stretch>
        </p:blipFill>
        <p:spPr>
          <a:xfrm>
            <a:off x="6215074" y="3571876"/>
            <a:ext cx="2028209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nadya716.ucoz.ru/_ld/2/20973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44882" y="857232"/>
            <a:ext cx="16542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cs typeface="Arial" pitchFamily="34" charset="0"/>
              </a:rPr>
              <a:t>Фотоматериал</a:t>
            </a:r>
            <a:endParaRPr lang="ru-RU" dirty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8662" y="1500174"/>
            <a:ext cx="2286016" cy="3143271"/>
          </a:xfrm>
          <a:prstGeom prst="rect">
            <a:avLst/>
          </a:prstGeom>
        </p:spPr>
      </p:pic>
      <p:pic>
        <p:nvPicPr>
          <p:cNvPr id="9" name="Picture 4" descr="C:\Users\Алексей\Desktop\фото с фотоаппарата\DSCN19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2143116"/>
            <a:ext cx="232091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D:\фотки\новое фот с фотоапп\DSCN19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143636" y="1571612"/>
            <a:ext cx="2286016" cy="3357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nadya716.ucoz.ru/_ld/2/20973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857233"/>
            <a:ext cx="785818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Результаты диагностики представлений детей о семье </a:t>
            </a:r>
            <a:br>
              <a:rPr lang="ru-RU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на начало и конец учебного года  </a:t>
            </a:r>
            <a:br>
              <a:rPr lang="ru-RU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со второй младшей по подготовительную возрастную группу</a:t>
            </a:r>
            <a:endParaRPr lang="ru-RU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642910" y="1847851"/>
          <a:ext cx="7786743" cy="3851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nadya716.ucoz.ru/_ld/2/209731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785795"/>
            <a:ext cx="7929618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Результаты мониторинга «Заинтересованность родителей»</a:t>
            </a:r>
            <a:endParaRPr lang="ru-RU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38914" name="Диаграмма 3"/>
          <p:cNvGraphicFramePr>
            <a:graphicFrameLocks/>
          </p:cNvGraphicFramePr>
          <p:nvPr/>
        </p:nvGraphicFramePr>
        <p:xfrm>
          <a:off x="642911" y="1379538"/>
          <a:ext cx="7858179" cy="4573587"/>
        </p:xfrm>
        <a:graphic>
          <a:graphicData uri="http://schemas.openxmlformats.org/presentationml/2006/ole">
            <p:oleObj spid="_x0000_s38914" r:id="rId4" imgW="7803556" imgH="4572396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nadya716.ucoz.ru/_ld/2/20973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5241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64458" y="928670"/>
            <a:ext cx="38150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Проект «Семейное </a:t>
            </a:r>
            <a:r>
              <a:rPr lang="ru-RU" b="1" dirty="0" err="1" smtClean="0">
                <a:solidFill>
                  <a:srgbClr val="002060"/>
                </a:solidFill>
                <a:latin typeface="+mj-lt"/>
                <a:cs typeface="Arial" pitchFamily="34" charset="0"/>
              </a:rPr>
              <a:t>портфолио</a:t>
            </a:r>
            <a:r>
              <a:rPr lang="ru-RU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»</a:t>
            </a:r>
            <a:endParaRPr lang="ru-RU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1928802"/>
            <a:ext cx="700092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ru-RU" b="1" dirty="0">
                <a:solidFill>
                  <a:srgbClr val="7030A0"/>
                </a:solidFill>
                <a:cs typeface="Arial" pitchFamily="34" charset="0"/>
              </a:rPr>
              <a:t>Цель:</a:t>
            </a:r>
            <a:r>
              <a:rPr lang="ru-RU" dirty="0">
                <a:solidFill>
                  <a:srgbClr val="7030A0"/>
                </a:solidFill>
                <a:cs typeface="Arial" pitchFamily="34" charset="0"/>
              </a:rPr>
              <a:t> 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ru-RU" dirty="0">
                <a:solidFill>
                  <a:srgbClr val="002060"/>
                </a:solidFill>
                <a:cs typeface="Arial" pitchFamily="34" charset="0"/>
              </a:rPr>
              <a:t>создание условий  для вовлечения родителей в образовательную деятельность ДОО,  обогащение  детско-родительских отношений опытом совместной творческой деятельности через оформление страничек группового альбома  «Моя семья».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nadya716.ucoz.ru/_ld/2/20973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785794"/>
            <a:ext cx="8001056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b="1" dirty="0">
                <a:solidFill>
                  <a:srgbClr val="002060"/>
                </a:solidFill>
                <a:cs typeface="Arial" pitchFamily="34" charset="0"/>
              </a:rPr>
              <a:t>Результаты диагностики представлений детей о семье </a:t>
            </a:r>
            <a:br>
              <a:rPr lang="ru-RU" b="1" dirty="0">
                <a:solidFill>
                  <a:srgbClr val="002060"/>
                </a:solidFill>
                <a:cs typeface="Arial" pitchFamily="34" charset="0"/>
              </a:rPr>
            </a:br>
            <a:r>
              <a:rPr lang="ru-RU" b="1" dirty="0">
                <a:solidFill>
                  <a:srgbClr val="002060"/>
                </a:solidFill>
                <a:cs typeface="Arial" pitchFamily="34" charset="0"/>
              </a:rPr>
              <a:t>на начало и конец учебного года  </a:t>
            </a:r>
            <a:br>
              <a:rPr lang="ru-RU" b="1" dirty="0">
                <a:solidFill>
                  <a:srgbClr val="002060"/>
                </a:solidFill>
                <a:cs typeface="Arial" pitchFamily="34" charset="0"/>
              </a:rPr>
            </a:br>
            <a:r>
              <a:rPr lang="ru-RU" b="1" dirty="0">
                <a:solidFill>
                  <a:srgbClr val="002060"/>
                </a:solidFill>
                <a:cs typeface="Arial" pitchFamily="34" charset="0"/>
              </a:rPr>
              <a:t>со второй младшей по </a:t>
            </a:r>
            <a:r>
              <a:rPr lang="ru-RU" b="1" dirty="0" smtClean="0">
                <a:solidFill>
                  <a:srgbClr val="002060"/>
                </a:solidFill>
                <a:cs typeface="Arial" pitchFamily="34" charset="0"/>
              </a:rPr>
              <a:t>среднюю возрастную </a:t>
            </a:r>
            <a:r>
              <a:rPr lang="ru-RU" b="1" dirty="0">
                <a:solidFill>
                  <a:srgbClr val="002060"/>
                </a:solidFill>
                <a:cs typeface="Arial" pitchFamily="34" charset="0"/>
              </a:rPr>
              <a:t>группу</a:t>
            </a:r>
            <a:endParaRPr lang="ru-RU" dirty="0">
              <a:solidFill>
                <a:srgbClr val="002060"/>
              </a:solidFill>
              <a:cs typeface="Arial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642910" y="1847851"/>
          <a:ext cx="7786743" cy="3851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nadya716.ucoz.ru/_ld/2/20973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785795"/>
            <a:ext cx="7929618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b="1" dirty="0">
                <a:solidFill>
                  <a:srgbClr val="002060"/>
                </a:solidFill>
                <a:cs typeface="Arial" pitchFamily="34" charset="0"/>
              </a:rPr>
              <a:t>Результаты мониторинга «Заинтересованность родителей»</a:t>
            </a:r>
            <a:endParaRPr lang="ru-RU" dirty="0">
              <a:solidFill>
                <a:srgbClr val="002060"/>
              </a:solidFill>
              <a:cs typeface="Arial" pitchFamily="34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642910" y="1397000"/>
          <a:ext cx="7858180" cy="4532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nadya716.ucoz.ru/_ld/2/20973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785794"/>
            <a:ext cx="78581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Вывод</a:t>
            </a:r>
            <a:endParaRPr lang="ru-RU" b="1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428736"/>
            <a:ext cx="80010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002060"/>
                </a:solidFill>
                <a:cs typeface="Times New Roman" pitchFamily="18" charset="0"/>
              </a:rPr>
              <a:t>Отбор фотографий, оформление страничек фотоальбома – это то общение, которое необходимо дошкольнику в совместной деятельности с родителями.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002060"/>
                </a:solidFill>
                <a:cs typeface="Times New Roman" pitchFamily="18" charset="0"/>
              </a:rPr>
              <a:t>В процессе оформления страничек  у детей  развиваются творческие способности, интерес к истории своей семьи, к близким и дальним родственникам, обогащается словарный запас слов.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002060"/>
                </a:solidFill>
                <a:cs typeface="Times New Roman" pitchFamily="18" charset="0"/>
              </a:rPr>
              <a:t>Конкретный образ на фотографии сопровождается рассказами из жизни членов семьи, это вызывает живой интерес и стимулирует  память детей.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002060"/>
                </a:solidFill>
                <a:cs typeface="Times New Roman" pitchFamily="18" charset="0"/>
              </a:rPr>
              <a:t>Подобная работа способствует налаживанию более тёплых взаимоотношений в семье.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002060"/>
                </a:solidFill>
                <a:cs typeface="Times New Roman" pitchFamily="18" charset="0"/>
              </a:rPr>
              <a:t>Продолжать работу  по привлечению родителей в проектную деятельность, объясняя им важность восстановления традиционных ценностей, включающих бережное отношение к семье.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nadya716.ucoz.ru/_ld/2/20973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41986" name="Picture 2" descr="https://coolsen.ru/wp-content/uploads/2021/06/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785794"/>
            <a:ext cx="8001056" cy="5286412"/>
          </a:xfrm>
          <a:prstGeom prst="rect">
            <a:avLst/>
          </a:prstGeom>
          <a:noFill/>
        </p:spPr>
      </p:pic>
      <p:pic>
        <p:nvPicPr>
          <p:cNvPr id="7" name="Рисунок 6" descr="https://kartinki.pics/uploads/posts/2022-12/1670429819_32-kartinkin-net-p-simvol-semi-kartinki-krasivo-39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3857628"/>
            <a:ext cx="1714512" cy="176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nadya716.ucoz.ru/_ld/2/20973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1214423"/>
            <a:ext cx="7858180" cy="4786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ru-RU" b="1" dirty="0">
                <a:solidFill>
                  <a:srgbClr val="7030A0"/>
                </a:solidFill>
                <a:cs typeface="Arial" pitchFamily="34" charset="0"/>
              </a:rPr>
              <a:t>Задачи: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dirty="0">
                <a:cs typeface="Arial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cs typeface="Arial" pitchFamily="34" charset="0"/>
              </a:rPr>
              <a:t>воспитание уважительного отношения к своей семье, родной земле, символике, традициям и обычаям;</a:t>
            </a:r>
            <a:endParaRPr lang="ru-RU" b="1" dirty="0">
              <a:solidFill>
                <a:srgbClr val="002060"/>
              </a:solidFill>
              <a:cs typeface="Arial" pitchFamily="34" charset="0"/>
            </a:endParaRPr>
          </a:p>
          <a:p>
            <a:pPr marL="228600" lvl="0" indent="-2286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cs typeface="Arial" pitchFamily="34" charset="0"/>
              </a:rPr>
              <a:t>формирование познавательного интереса к культурным традициям семьи, общества и государства;</a:t>
            </a:r>
          </a:p>
          <a:p>
            <a:pPr marL="228600" lvl="0" indent="-2286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cs typeface="Arial" pitchFamily="34" charset="0"/>
              </a:rPr>
              <a:t>формирование и развитие у детей навыков исследовательской и творческой работы совместно с воспитателями и родителями;</a:t>
            </a:r>
          </a:p>
          <a:p>
            <a:pPr marL="228600" lvl="0" indent="-2286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cs typeface="Arial" pitchFamily="34" charset="0"/>
              </a:rPr>
              <a:t>заинтересовать родителей и детей изучением истории происхождения своей семьи;</a:t>
            </a:r>
          </a:p>
          <a:p>
            <a:pPr marL="228600" lvl="0" indent="-2286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cs typeface="Arial" pitchFamily="34" charset="0"/>
              </a:rPr>
              <a:t>способствовать становлению личности детей через изучение родословной и жизни своих предков.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87532" y="785794"/>
            <a:ext cx="3368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cs typeface="Arial" pitchFamily="34" charset="0"/>
              </a:rPr>
              <a:t>Проект «Семейное </a:t>
            </a:r>
            <a:r>
              <a:rPr lang="ru-RU" b="1" dirty="0" err="1">
                <a:solidFill>
                  <a:srgbClr val="002060"/>
                </a:solidFill>
                <a:cs typeface="Arial" pitchFamily="34" charset="0"/>
              </a:rPr>
              <a:t>портфолио</a:t>
            </a:r>
            <a:r>
              <a:rPr lang="ru-RU" b="1" dirty="0">
                <a:solidFill>
                  <a:srgbClr val="002060"/>
                </a:solidFill>
                <a:cs typeface="Arial" pitchFamily="34" charset="0"/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nadya716.ucoz.ru/_ld/2/20973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64083" y="857232"/>
            <a:ext cx="4215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Ценность «Семейного </a:t>
            </a:r>
            <a:r>
              <a:rPr lang="ru-RU" b="1" dirty="0" err="1" smtClean="0">
                <a:solidFill>
                  <a:srgbClr val="002060"/>
                </a:solidFill>
                <a:latin typeface="+mj-lt"/>
                <a:cs typeface="Arial" pitchFamily="34" charset="0"/>
              </a:rPr>
              <a:t>портфолио</a:t>
            </a:r>
            <a:r>
              <a:rPr lang="ru-RU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»</a:t>
            </a:r>
            <a:endParaRPr lang="ru-RU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643050"/>
            <a:ext cx="7929618" cy="3754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>
              <a:spcBef>
                <a:spcPts val="1000"/>
              </a:spcBef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cs typeface="Arial" pitchFamily="34" charset="0"/>
              </a:rPr>
              <a:t>самопознание и саморазвитие;</a:t>
            </a:r>
          </a:p>
          <a:p>
            <a:pPr marL="228600" lvl="0" indent="-228600" algn="just">
              <a:spcBef>
                <a:spcPts val="1000"/>
              </a:spcBef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cs typeface="Arial" pitchFamily="34" charset="0"/>
              </a:rPr>
              <a:t>нравственное самосовершенствование ребенка и его семьи;</a:t>
            </a:r>
          </a:p>
          <a:p>
            <a:pPr marL="228600" lvl="0" indent="-228600" algn="just">
              <a:spcBef>
                <a:spcPts val="1000"/>
              </a:spcBef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cs typeface="Arial" pitchFamily="34" charset="0"/>
              </a:rPr>
              <a:t> укрепление детско-родительских отношений;</a:t>
            </a:r>
          </a:p>
          <a:p>
            <a:pPr marL="228600" lvl="0" indent="-228600" algn="just">
              <a:spcBef>
                <a:spcPts val="1000"/>
              </a:spcBef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cs typeface="Arial" pitchFamily="34" charset="0"/>
              </a:rPr>
              <a:t>укрепление семейных ценностей, традиций и основ семьи;</a:t>
            </a:r>
          </a:p>
          <a:p>
            <a:pPr marL="228600" lvl="0" indent="-228600" algn="just">
              <a:spcBef>
                <a:spcPts val="1000"/>
              </a:spcBef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cs typeface="Arial" pitchFamily="34" charset="0"/>
              </a:rPr>
              <a:t>возвращение к ее историческим корням и возможность узнать прошлое;</a:t>
            </a:r>
          </a:p>
          <a:p>
            <a:pPr marL="228600" lvl="0" indent="-228600" algn="just">
              <a:spcBef>
                <a:spcPts val="1000"/>
              </a:spcBef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cs typeface="Arial" pitchFamily="34" charset="0"/>
              </a:rPr>
              <a:t>запечатлеть настоящее; </a:t>
            </a:r>
          </a:p>
          <a:p>
            <a:pPr marL="228600" lvl="0" indent="-228600" algn="just">
              <a:spcBef>
                <a:spcPts val="1000"/>
              </a:spcBef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cs typeface="Arial" pitchFamily="34" charset="0"/>
              </a:rPr>
              <a:t>помечтать, заглянув в будущее;</a:t>
            </a:r>
          </a:p>
          <a:p>
            <a:pPr marL="228600" lvl="0" indent="-228600" algn="just">
              <a:spcBef>
                <a:spcPts val="1000"/>
              </a:spcBef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cs typeface="Arial" pitchFamily="34" charset="0"/>
              </a:rPr>
              <a:t>проследить динамику и путь развития своего рода.</a:t>
            </a:r>
          </a:p>
          <a:p>
            <a:pPr marL="228600" lvl="0" indent="-228600" algn="just">
              <a:spcBef>
                <a:spcPts val="1000"/>
              </a:spcBef>
              <a:defRPr/>
            </a:pPr>
            <a:r>
              <a:rPr lang="ru-RU" dirty="0">
                <a:solidFill>
                  <a:srgbClr val="002060"/>
                </a:solidFill>
                <a:cs typeface="Arial" pitchFamily="34" charset="0"/>
              </a:rPr>
              <a:t>	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nadya716.ucoz.ru/_ld/2/20973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57356" y="857232"/>
            <a:ext cx="5643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Структура проекта «Семейное </a:t>
            </a:r>
            <a:r>
              <a:rPr lang="ru-RU" b="1" dirty="0" err="1" smtClean="0">
                <a:solidFill>
                  <a:srgbClr val="002060"/>
                </a:solidFill>
                <a:latin typeface="+mj-lt"/>
                <a:cs typeface="Arial" pitchFamily="34" charset="0"/>
              </a:rPr>
              <a:t>портфолио</a:t>
            </a:r>
            <a:r>
              <a:rPr lang="ru-RU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»</a:t>
            </a:r>
            <a:endParaRPr lang="ru-RU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643049"/>
            <a:ext cx="8001056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>
              <a:spcBef>
                <a:spcPts val="1000"/>
              </a:spcBef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cs typeface="Arial" pitchFamily="34" charset="0"/>
              </a:rPr>
              <a:t>планирование работы по проекту для каждой  возрастной группы детского сада;</a:t>
            </a:r>
          </a:p>
          <a:p>
            <a:pPr marL="228600" lvl="0" indent="-228600" algn="just">
              <a:spcBef>
                <a:spcPts val="1000"/>
              </a:spcBef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cs typeface="Arial" pitchFamily="34" charset="0"/>
              </a:rPr>
              <a:t>информация о возрастных особенностей детей;</a:t>
            </a:r>
          </a:p>
          <a:p>
            <a:pPr marL="228600" lvl="0" indent="-228600" algn="just">
              <a:spcBef>
                <a:spcPts val="1000"/>
              </a:spcBef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cs typeface="Arial" pitchFamily="34" charset="0"/>
              </a:rPr>
              <a:t>анкеты для родителей;</a:t>
            </a:r>
          </a:p>
          <a:p>
            <a:pPr marL="228600" lvl="0" indent="-228600" algn="just">
              <a:spcBef>
                <a:spcPts val="1000"/>
              </a:spcBef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cs typeface="Arial" pitchFamily="34" charset="0"/>
              </a:rPr>
              <a:t>педагогические рекомендации;</a:t>
            </a:r>
          </a:p>
          <a:p>
            <a:pPr marL="228600" lvl="0" indent="-228600" algn="just">
              <a:spcBef>
                <a:spcPts val="1000"/>
              </a:spcBef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cs typeface="Arial" pitchFamily="34" charset="0"/>
              </a:rPr>
              <a:t>конспекты непосредственно–образовательной деятельности;</a:t>
            </a:r>
          </a:p>
          <a:p>
            <a:pPr marL="228600" lvl="0" indent="-228600" algn="just">
              <a:spcBef>
                <a:spcPts val="1000"/>
              </a:spcBef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cs typeface="Arial" pitchFamily="34" charset="0"/>
              </a:rPr>
              <a:t>сценарии игровой деятельности; </a:t>
            </a:r>
          </a:p>
          <a:p>
            <a:pPr marL="228600" lvl="0" indent="-228600" algn="just">
              <a:spcBef>
                <a:spcPts val="1000"/>
              </a:spcBef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cs typeface="Arial" pitchFamily="34" charset="0"/>
              </a:rPr>
              <a:t>перечень художественной литературы;</a:t>
            </a:r>
          </a:p>
          <a:p>
            <a:pPr marL="228600" lvl="0" indent="-228600" algn="just">
              <a:spcBef>
                <a:spcPts val="1000"/>
              </a:spcBef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cs typeface="Arial" pitchFamily="34" charset="0"/>
              </a:rPr>
              <a:t>диагностика знаний и представлений о семье;</a:t>
            </a:r>
          </a:p>
          <a:p>
            <a:pPr marL="228600" lvl="0" indent="-228600" algn="just">
              <a:spcBef>
                <a:spcPts val="1000"/>
              </a:spcBef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cs typeface="Arial" pitchFamily="34" charset="0"/>
              </a:rPr>
              <a:t>творческие работы детей и их родителей;</a:t>
            </a:r>
          </a:p>
          <a:p>
            <a:pPr marL="228600" lvl="0" indent="-228600" algn="just">
              <a:spcBef>
                <a:spcPts val="1000"/>
              </a:spcBef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cs typeface="Arial" pitchFamily="34" charset="0"/>
              </a:rPr>
              <a:t>диагностика заинтересованности родителей проектной деятельностью.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nadya716.ucoz.ru/_ld/2/20973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85918" y="785795"/>
            <a:ext cx="6215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Планирование работы во второй младшей группе</a:t>
            </a:r>
            <a:endParaRPr lang="ru-RU" dirty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11" y="1397000"/>
          <a:ext cx="7858181" cy="4632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6348"/>
                <a:gridCol w="3324500"/>
                <a:gridCol w="2217333"/>
              </a:tblGrid>
              <a:tr h="4335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Семейное </a:t>
                      </a:r>
                      <a:b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портфолио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Тема </a:t>
                      </a:r>
                      <a:b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проекта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Срок </a:t>
                      </a:r>
                      <a:b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оформления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9805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Рассказ о себе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«Погремушки оставляем, в игры новые играем»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Сентябрь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8538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Рассказ </a:t>
                      </a:r>
                      <a:b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 дедушке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«Как найти дорожку к дедушке в сторожку?»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Октябрь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046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Рассказ о маме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«В делах, заботах постоянно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любимая,</a:t>
                      </a:r>
                      <a:r>
                        <a:rPr lang="ru-RU" sz="1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единственная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мама»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Ноябрь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9477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Рассказ о папе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«В детский садик мы с папой идем, как хорошо нам с папой вдвоем!»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Февраль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6706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Рассказ </a:t>
                      </a:r>
                      <a:b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 бабушке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«Бабушек и мам поздравим, и подарки им подарим!»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Март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5264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Рассказ о семье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«Мама, папа, я – дружная семья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Май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nadya716.ucoz.ru/_ld/2/20973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10" y="1397001"/>
          <a:ext cx="7858180" cy="467446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32927"/>
                <a:gridCol w="5225253"/>
              </a:tblGrid>
              <a:tr h="3569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Семейное </a:t>
                      </a:r>
                      <a:b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портфолио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Памятка - подсказка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4615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Рассказ о себе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Это я (мое имя возраст)</a:t>
                      </a:r>
                    </a:p>
                    <a:p>
                      <a:pPr lvl="0" algn="just"/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Как я выгляжу (мой рост, цвет глаз, волос и т.д.)</a:t>
                      </a:r>
                    </a:p>
                    <a:p>
                      <a:pPr lvl="0" algn="just"/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Моя любимая игрушка.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4615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Рассказ </a:t>
                      </a:r>
                      <a:b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 дедушке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Это мой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дедушка.</a:t>
                      </a:r>
                    </a:p>
                    <a:p>
                      <a:pPr lvl="0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Как выглядит мой дедушка.</a:t>
                      </a:r>
                    </a:p>
                    <a:p>
                      <a:pPr lvl="0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Какие блюда любит готовить мой дедушка.</a:t>
                      </a:r>
                    </a:p>
                  </a:txBody>
                  <a:tcPr/>
                </a:tc>
              </a:tr>
              <a:tr h="715247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Рассказ о маме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Это моя мама (ее имя).</a:t>
                      </a:r>
                    </a:p>
                    <a:p>
                      <a:pPr algn="just"/>
                      <a:r>
                        <a:rPr lang="en-US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Как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выгляд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 </a:t>
                      </a:r>
                      <a:r>
                        <a:rPr lang="en-US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моя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мама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Чем мне нравится заниматься вместе с мамой.</a:t>
                      </a:r>
                    </a:p>
                  </a:txBody>
                  <a:tcPr/>
                </a:tc>
              </a:tr>
              <a:tr h="624615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Рассказ о папе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Это мой папа (его имя)</a:t>
                      </a:r>
                    </a:p>
                    <a:p>
                      <a:pPr algn="just"/>
                      <a:r>
                        <a:rPr lang="en-US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Как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выглядит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мой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папа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Что я люблю делать вместе с папой.</a:t>
                      </a:r>
                    </a:p>
                  </a:txBody>
                  <a:tcPr/>
                </a:tc>
              </a:tr>
              <a:tr h="624615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Рассказ </a:t>
                      </a:r>
                      <a:b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 бабушке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Это моя бабушка.</a:t>
                      </a:r>
                    </a:p>
                    <a:p>
                      <a:pPr lvl="0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Как выглядит моя бабушка.</a:t>
                      </a:r>
                    </a:p>
                    <a:p>
                      <a:pPr lvl="0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Какие блюда любит готовить моя бабушка.</a:t>
                      </a:r>
                    </a:p>
                  </a:txBody>
                  <a:tcPr/>
                </a:tc>
              </a:tr>
              <a:tr h="1033136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Рассказ о семье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Это моя семья (перечислить всех членов семьи с помощью слов, обозначающих родство: мама, папа, бабушка, дедушка, дочь, сын, внук, внучка)</a:t>
                      </a:r>
                    </a:p>
                    <a:p>
                      <a:pPr lvl="0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Назвать имена членов семьи.</a:t>
                      </a:r>
                    </a:p>
                    <a:p>
                      <a:pPr lvl="0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Что мы любим вместе делать.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214414" y="785795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Планирование работы во второй младшей группе</a:t>
            </a:r>
            <a:endParaRPr lang="ru-RU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nadya716.ucoz.ru/_ld/2/20973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785794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Планирование работы в средней группе</a:t>
            </a:r>
            <a:br>
              <a:rPr lang="ru-RU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</a:br>
            <a:endParaRPr lang="ru-RU" dirty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09" y="1285862"/>
          <a:ext cx="7858182" cy="4727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9394"/>
                <a:gridCol w="2619394"/>
                <a:gridCol w="2619394"/>
              </a:tblGrid>
              <a:tr h="4643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Семейное </a:t>
                      </a:r>
                      <a:b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портфолио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Тема проекта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Срок 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оформления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4329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Рассказ «Как я провёл лето»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«До свидания лето, здравствуй, детский сад!»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Сентябрь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4329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Рассказ «О братишке и сестренке»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«Дружно за руки возьмемся и друг другу улыбнемся»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Октябрь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4329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Рассказ «Мой дом»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«Мы с друзьями строим дом – жить уютно будет в нем!»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Ноябрь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4329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Рассказ «Мой домашний питомец»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«Две собаки, два кота, куры, гуси – красота»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Ноябрь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4329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Рубрика «Нам с мамой 5 лет»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«В делах, заботах постоянно любимая, единственная мама»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Ноябрь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5945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Рассказ «Встреча Нового года»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«Маленькой елочке холодно зимой, из лесу елочку взяли мы домой»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Декабрь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4329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Рубрика «Нам с папой 5 лет»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«В детский садик мы с папой идем, как хорошо нам с папой вдвоем»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Февраль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4329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Рассказ «Мои любимые книги»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«Книги дружат с детворой»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Апрель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4329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Рассказ «Мои семейные обязанности»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«Папа, мама, я и…– дружная семья!»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Май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nadya716.ucoz.ru/_ld/2/20973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785795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Планирование работы в средней группе</a:t>
            </a:r>
            <a:br>
              <a:rPr lang="ru-RU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</a:br>
            <a:endParaRPr lang="ru-RU" dirty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10" y="1163665"/>
          <a:ext cx="7929618" cy="502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71847"/>
                <a:gridCol w="4757771"/>
              </a:tblGrid>
              <a:tr h="3569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Семейное </a:t>
                      </a:r>
                      <a:br>
                        <a:rPr lang="ru-RU" sz="1200" dirty="0"/>
                      </a:br>
                      <a:r>
                        <a:rPr lang="ru-RU" sz="1200" dirty="0" err="1"/>
                        <a:t>портфолио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Памятка - подсказка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7739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Рассказ «Как я провёл лето»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Где я отдыхал летом?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 кем?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Что интересного увидел?</a:t>
                      </a:r>
                    </a:p>
                  </a:txBody>
                  <a:tcPr/>
                </a:tc>
              </a:tr>
              <a:tr h="446231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Рассказ «О братишке и сестренке»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Это моя (мой) сестренка (братик) (имя возраст)</a:t>
                      </a:r>
                    </a:p>
                    <a:p>
                      <a:pPr lvl="0"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Как выглядит (рост, цвет глаз, волос и т.д.)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Во что любим играть?</a:t>
                      </a:r>
                    </a:p>
                  </a:txBody>
                  <a:tcPr/>
                </a:tc>
              </a:tr>
              <a:tr h="446231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Рассказ «Мой дом»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Мой адрес.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Что интересного есть около твоего дома?</a:t>
                      </a:r>
                    </a:p>
                    <a:p>
                      <a:pPr lvl="0"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Хочешь его нарисовать (или наклеить фотографию)?</a:t>
                      </a:r>
                    </a:p>
                  </a:txBody>
                  <a:tcPr/>
                </a:tc>
              </a:tr>
              <a:tr h="624723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Рассказ «Мой домашний питомец»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животного,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е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 кличка.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Окраска шерсти.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Где живет?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Чем питается?</a:t>
                      </a:r>
                    </a:p>
                    <a:p>
                      <a:pPr lvl="0"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Как я забочусь о домашнем питомце.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Как я с ним играю.</a:t>
                      </a:r>
                    </a:p>
                  </a:txBody>
                  <a:tcPr/>
                </a:tc>
              </a:tr>
              <a:tr h="446231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Рубрика «Нам с мамой 5 лет»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Это моя мама, ее зовут… (ФИО мамы)</a:t>
                      </a:r>
                    </a:p>
                    <a:p>
                      <a:pPr lvl="0"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Это я, меня зовут… (ФИО ребенка)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Любимые игры с мамой.</a:t>
                      </a:r>
                    </a:p>
                  </a:txBody>
                  <a:tcPr/>
                </a:tc>
              </a:tr>
              <a:tr h="624723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Рассказ «Встреча Нового года»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Где встречаете?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Как готовитесь (украшаем дом и т.п.)?</a:t>
                      </a:r>
                    </a:p>
                    <a:p>
                      <a:pPr lvl="0"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Чем помогает ребенок (наряжает елку и т.п.)?</a:t>
                      </a:r>
                    </a:p>
                    <a:p>
                      <a:pPr lvl="0"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Интересные моменты.</a:t>
                      </a:r>
                    </a:p>
                  </a:txBody>
                  <a:tcPr/>
                </a:tc>
              </a:tr>
              <a:tr h="446231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Рубрика «Нам с папой 5 лет»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Это мой папа, его зовут… (ФИО папы)</a:t>
                      </a:r>
                    </a:p>
                    <a:p>
                      <a:pPr lvl="0"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Это я, меня зовут… (ФИО ребенка)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Любимые игры с папой.</a:t>
                      </a:r>
                    </a:p>
                  </a:txBody>
                  <a:tcPr/>
                </a:tc>
              </a:tr>
              <a:tr h="267739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Рассказ «Мои любимые книги»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Названия.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Рисунки любимых героев.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Загадки о героях.</a:t>
                      </a:r>
                    </a:p>
                  </a:txBody>
                  <a:tcPr/>
                </a:tc>
              </a:tr>
              <a:tr h="981708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Рассказ «Мои семейные обязанности»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Как ты помогаешь маме, папе?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Как ты помогаешь бабушке и дедушке?</a:t>
                      </a:r>
                    </a:p>
                    <a:p>
                      <a:pPr lvl="0"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Как ты помогаешь братику, сестренке?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Любишь ли ты помогать  и почему?</a:t>
                      </a:r>
                    </a:p>
                    <a:p>
                      <a:pPr algn="just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1895</Words>
  <Application>Microsoft Office PowerPoint</Application>
  <PresentationFormat>Экран (4:3)</PresentationFormat>
  <Paragraphs>279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Лист Microsoft Office Excel 97-2003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CompLife33</dc:creator>
  <cp:lastModifiedBy>comp</cp:lastModifiedBy>
  <cp:revision>41</cp:revision>
  <dcterms:created xsi:type="dcterms:W3CDTF">2023-11-06T15:40:23Z</dcterms:created>
  <dcterms:modified xsi:type="dcterms:W3CDTF">2023-11-07T09:50:02Z</dcterms:modified>
</cp:coreProperties>
</file>