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5" r:id="rId3"/>
    <p:sldId id="316" r:id="rId4"/>
    <p:sldId id="317" r:id="rId5"/>
    <p:sldId id="319" r:id="rId6"/>
    <p:sldId id="320" r:id="rId7"/>
    <p:sldId id="352" r:id="rId8"/>
    <p:sldId id="325" r:id="rId9"/>
    <p:sldId id="322" r:id="rId10"/>
    <p:sldId id="323" r:id="rId11"/>
    <p:sldId id="324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53" r:id="rId25"/>
    <p:sldId id="339" r:id="rId26"/>
    <p:sldId id="340" r:id="rId27"/>
    <p:sldId id="341" r:id="rId28"/>
    <p:sldId id="342" r:id="rId29"/>
    <p:sldId id="345" r:id="rId30"/>
    <p:sldId id="344" r:id="rId31"/>
    <p:sldId id="347" r:id="rId32"/>
    <p:sldId id="346" r:id="rId33"/>
    <p:sldId id="348" r:id="rId34"/>
    <p:sldId id="350" r:id="rId35"/>
    <p:sldId id="351" r:id="rId36"/>
    <p:sldId id="343" r:id="rId3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92D14"/>
    <a:srgbClr val="009900"/>
    <a:srgbClr val="003300"/>
    <a:srgbClr val="000000"/>
    <a:srgbClr val="4D4D4D"/>
    <a:srgbClr val="35759D"/>
    <a:srgbClr val="35B19D"/>
    <a:srgbClr val="00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36" autoAdjust="0"/>
    <p:restoredTop sz="95596" autoAdjust="0"/>
  </p:normalViewPr>
  <p:slideViewPr>
    <p:cSldViewPr>
      <p:cViewPr>
        <p:scale>
          <a:sx n="88" d="100"/>
          <a:sy n="88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B88494C-BB6D-442C-8879-A6EDEEFB6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2115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92068D-5B00-408B-8201-CF839B1CAEA9}" type="slidenum">
              <a:rPr lang="en-US"/>
              <a:pPr/>
              <a:t>1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27584" y="620688"/>
            <a:ext cx="7832352" cy="367240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подход в моделировании организованной образовательной деятельности по физической культуре  </a:t>
            </a:r>
            <a:endParaRPr lang="ru-RU" sz="4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843808" y="5013176"/>
            <a:ext cx="6048672" cy="12961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l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МБДОУ №16 «ЦРР – детский сад №16 «Золотой ключик»: Кузьмина С.В., высшая квалификационная категория, педагог-психолог 1кв. категории.</a:t>
            </a:r>
            <a:endParaRPr lang="ru-RU" sz="2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315200" cy="1296144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9900"/>
                </a:solidFill>
              </a:rPr>
              <a:t>Тема недели :«Едем, плаваем, летаем - все на свете замечаем!»</a:t>
            </a:r>
            <a:endParaRPr lang="ru-RU" sz="3600" dirty="0"/>
          </a:p>
        </p:txBody>
      </p:sp>
      <p:pic>
        <p:nvPicPr>
          <p:cNvPr id="4" name="Содержимое 3" descr="зима 2013 33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12067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3152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зима 2013 35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зима 2013 36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зима 2013 3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560" y="3356992"/>
            <a:ext cx="3528392" cy="2880320"/>
          </a:xfrm>
          <a:prstGeom prst="rect">
            <a:avLst/>
          </a:prstGeom>
          <a:noFill/>
        </p:spPr>
      </p:pic>
      <p:pic>
        <p:nvPicPr>
          <p:cNvPr id="7" name="Picture 12" descr="зима 2013 3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56992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зима 2013 39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272808" cy="461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08012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3. </a:t>
            </a:r>
            <a:r>
              <a:rPr lang="ru-RU" sz="3600" b="1" dirty="0" smtClean="0">
                <a:solidFill>
                  <a:srgbClr val="0070C0"/>
                </a:solidFill>
              </a:rPr>
              <a:t>Планирование и организация </a:t>
            </a:r>
            <a:r>
              <a:rPr lang="ru-RU" sz="3600" b="1" dirty="0" smtClean="0">
                <a:solidFill>
                  <a:srgbClr val="0070C0"/>
                </a:solidFill>
              </a:rPr>
              <a:t>пед</a:t>
            </a:r>
            <a:r>
              <a:rPr lang="ru-RU" sz="3600" b="1" dirty="0" smtClean="0">
                <a:solidFill>
                  <a:srgbClr val="0070C0"/>
                </a:solidFill>
              </a:rPr>
              <a:t>агогического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процесса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00808"/>
            <a:ext cx="7315200" cy="4928592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6600"/>
                </a:solidFill>
              </a:rPr>
              <a:t>Комплексно – тематическое планирование 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smtClean="0">
                <a:solidFill>
                  <a:srgbClr val="006600"/>
                </a:solidFill>
              </a:rPr>
              <a:t>в области Физическое развитие  по темам недели</a:t>
            </a:r>
            <a:endParaRPr lang="ru-RU" sz="2800" dirty="0" smtClean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Месяц, неделя, название проекта</a:t>
            </a:r>
            <a:endParaRPr lang="ru-RU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Вид организованной деятельности</a:t>
            </a:r>
            <a:endParaRPr lang="ru-RU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Задачи</a:t>
            </a:r>
            <a:endParaRPr lang="ru-RU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Организация развивающей среды и самостоятельной деятельности детей</a:t>
            </a:r>
            <a:endParaRPr lang="ru-RU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Организованная деятельность детей в режимных моментах (в группе и на прогулке)</a:t>
            </a:r>
            <a:endParaRPr lang="ru-RU" sz="2400" dirty="0" smtClean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0000"/>
                </a:solidFill>
              </a:rPr>
              <a:t>Взаимодействие с родителями</a:t>
            </a:r>
            <a:endParaRPr lang="ru-RU" sz="24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endParaRPr lang="ru-RU" sz="28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4" y="620688"/>
          <a:ext cx="8323314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29"/>
                <a:gridCol w="761865"/>
                <a:gridCol w="2376264"/>
                <a:gridCol w="2016224"/>
                <a:gridCol w="1296144"/>
                <a:gridCol w="906488"/>
              </a:tblGrid>
              <a:tr h="5616624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неделя ноября «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Поли-ция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всем нам очень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нужна-порядок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 стране наводит она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Физ-культура</a:t>
                      </a:r>
                      <a:r>
                        <a:rPr lang="ru-RU" sz="1400" dirty="0" smtClean="0"/>
                        <a:t> в зале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Воспитывать сознательное отношение к физкультуре посредством выполнения физических упражнений, формировать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представления о ПДД</a:t>
                      </a:r>
                      <a:endParaRPr lang="ru-RU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Развивать координацию, ловкость, точность, крупную и мелкую моторику при выполнении ОРУ, ОВД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Обучать ходьбе по  скамейке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с перешагиванием через предметы с кольцом («рулем») в руках,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повторить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бросани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мяча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вверх 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 ловлю его после хлопка в ладоши, повторить 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ходьбу «змейкой» 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между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кеглями с кольцом «рулем» в руках</a:t>
                      </a:r>
                      <a:r>
                        <a:rPr lang="x-none" sz="1200" b="1" kern="120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(«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змейкой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 автомобиле»)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закрепить с детьми названия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некоторых дорожных знаков,  повторить значения сигналов светофора.</a:t>
                      </a:r>
                      <a:endParaRPr lang="ru-RU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Внести в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физкультур-ный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уголок группы кегли,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конусы, рули, дорожные знаки, сигнальные карточки (красный, желтый, зеленый цвет)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для подвижных игр и игровых упражнений</a:t>
                      </a:r>
                    </a:p>
                    <a:p>
                      <a:endParaRPr lang="ru-RU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 различные центры группы: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трафареты различного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вида транспорта,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раскраски с 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транспортом,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костюм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полицейского или его атрибуты – жезл, фуражка,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книги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о ПДД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настольные игры, схемы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улиц города.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Утренняя зарядка: 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 основе 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подвижных игр:  «На машине», «Веселый светофор», «Едем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на автобусе», «Будь внимателен!» с </a:t>
                      </a:r>
                    </a:p>
                    <a:p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нием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аудиозапи-сей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детских песен на данную тему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Помощь </a:t>
                      </a:r>
                      <a:r>
                        <a:rPr lang="ru-RU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родите-лей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 изготовлении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атрибу-тов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по ПДД, по возможностям </a:t>
                      </a:r>
                      <a:r>
                        <a:rPr lang="ru-RU" sz="14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родите-лей</a:t>
                      </a: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совместное занятие-беседа  по ПДД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72008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Формы </a:t>
            </a:r>
            <a:r>
              <a:rPr lang="ru-RU" sz="3200" b="1" dirty="0" smtClean="0">
                <a:solidFill>
                  <a:srgbClr val="C00000"/>
                </a:solidFill>
              </a:rPr>
              <a:t>организации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836712"/>
            <a:ext cx="7315200" cy="5792688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9900"/>
                </a:solidFill>
              </a:rPr>
              <a:t>Занятие – путешествие по теме недели: «Едем, плаваем, летаем - все на свете замечаем!»</a:t>
            </a:r>
            <a:endParaRPr lang="ru-RU" b="1" dirty="0" smtClean="0">
              <a:solidFill>
                <a:srgbClr val="009900"/>
              </a:solidFill>
            </a:endParaRPr>
          </a:p>
          <a:p>
            <a:pPr algn="ctr">
              <a:buNone/>
            </a:pPr>
            <a:endParaRPr lang="ru-RU" b="1" dirty="0">
              <a:solidFill>
                <a:srgbClr val="009900"/>
              </a:solidFill>
            </a:endParaRPr>
          </a:p>
        </p:txBody>
      </p:sp>
      <p:pic>
        <p:nvPicPr>
          <p:cNvPr id="4" name="Содержимое 3" descr="зима 2013 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2204864"/>
            <a:ext cx="68407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3152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comp\Desktop\фото к презентации\DSC_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22375"/>
            <a:ext cx="73152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315200" cy="86409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9900"/>
                </a:solidFill>
              </a:rPr>
              <a:t>Занятие - викторина</a:t>
            </a:r>
            <a:endParaRPr lang="ru-RU" sz="4000" b="1" dirty="0">
              <a:solidFill>
                <a:srgbClr val="009900"/>
              </a:solidFill>
            </a:endParaRPr>
          </a:p>
        </p:txBody>
      </p:sp>
      <p:pic>
        <p:nvPicPr>
          <p:cNvPr id="2050" name="Picture 2" descr="C:\Users\comp\Desktop\фото к презентации\IMG_1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187844" cy="2952328"/>
          </a:xfrm>
          <a:prstGeom prst="rect">
            <a:avLst/>
          </a:prstGeom>
          <a:noFill/>
        </p:spPr>
      </p:pic>
      <p:pic>
        <p:nvPicPr>
          <p:cNvPr id="5" name="Picture 2" descr="C:\Users\comp\Desktop\фото для газеты\зима - нехворайкин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104456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9900"/>
                </a:solidFill>
              </a:rPr>
              <a:t>Занятие – сказка: «Теремок» и «</a:t>
            </a:r>
            <a:r>
              <a:rPr lang="ru-RU" sz="3200" b="1" dirty="0" err="1" smtClean="0">
                <a:solidFill>
                  <a:srgbClr val="009900"/>
                </a:solidFill>
              </a:rPr>
              <a:t>Заюшкина</a:t>
            </a:r>
            <a:r>
              <a:rPr lang="ru-RU" sz="3200" b="1" dirty="0" smtClean="0">
                <a:solidFill>
                  <a:srgbClr val="009900"/>
                </a:solidFill>
              </a:rPr>
              <a:t> избушка»</a:t>
            </a:r>
            <a:endParaRPr lang="ru-RU" sz="3200" b="1" dirty="0">
              <a:solidFill>
                <a:srgbClr val="009900"/>
              </a:solidFill>
            </a:endParaRPr>
          </a:p>
        </p:txBody>
      </p:sp>
      <p:pic>
        <p:nvPicPr>
          <p:cNvPr id="4099" name="Picture 3" descr="C:\Users\comp\Desktop\фото к презентации\весна 2010 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392488" cy="3096344"/>
          </a:xfrm>
          <a:prstGeom prst="rect">
            <a:avLst/>
          </a:prstGeom>
          <a:noFill/>
        </p:spPr>
      </p:pic>
      <p:pic>
        <p:nvPicPr>
          <p:cNvPr id="9" name="Содержимое 3" descr="спорт 2011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1960" y="2204864"/>
            <a:ext cx="46805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315200" cy="79208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9900"/>
                </a:solidFill>
              </a:rPr>
              <a:t>Занятие - соревнование</a:t>
            </a:r>
            <a:endParaRPr lang="ru-RU" sz="4000" dirty="0">
              <a:solidFill>
                <a:srgbClr val="009900"/>
              </a:solidFill>
            </a:endParaRPr>
          </a:p>
        </p:txBody>
      </p:sp>
      <p:pic>
        <p:nvPicPr>
          <p:cNvPr id="3074" name="Picture 2" descr="C:\Users\comp\Desktop\фото к презентации\DSC_1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464496" cy="2808312"/>
          </a:xfrm>
          <a:prstGeom prst="rect">
            <a:avLst/>
          </a:prstGeom>
          <a:noFill/>
        </p:spPr>
      </p:pic>
      <p:pic>
        <p:nvPicPr>
          <p:cNvPr id="5" name="Содержимое 3" descr="DSC_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3140968"/>
            <a:ext cx="46805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80728"/>
            <a:ext cx="7315200" cy="115287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9900"/>
                </a:solidFill>
                <a:latin typeface="Times New Roman"/>
                <a:ea typeface="Times New Roman"/>
              </a:rPr>
              <a:t>1.Психологический климат</a:t>
            </a:r>
            <a:r>
              <a:rPr lang="ru-RU" sz="3600" b="1" dirty="0" smtClean="0">
                <a:solidFill>
                  <a:srgbClr val="009900"/>
                </a:solidFill>
                <a:latin typeface="Times New Roman"/>
                <a:ea typeface="Times New Roman"/>
              </a:rPr>
              <a:t/>
            </a:r>
            <a:br>
              <a:rPr lang="ru-RU" sz="3600" b="1" dirty="0" smtClean="0">
                <a:solidFill>
                  <a:srgbClr val="009900"/>
                </a:solidFill>
                <a:latin typeface="Times New Roman"/>
                <a:ea typeface="Times New Roman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72816"/>
            <a:ext cx="7315200" cy="4856584"/>
          </a:xfrm>
        </p:spPr>
        <p:txBody>
          <a:bodyPr/>
          <a:lstStyle/>
          <a:p>
            <a:pPr>
              <a:buNone/>
            </a:pPr>
            <a:r>
              <a:rPr lang="ru-RU" sz="2800" b="1" u="sng" dirty="0" smtClean="0">
                <a:solidFill>
                  <a:srgbClr val="003300"/>
                </a:solidFill>
                <a:latin typeface="Times New Roman"/>
                <a:ea typeface="Times New Roman"/>
              </a:rPr>
              <a:t>Общение</a:t>
            </a:r>
            <a:r>
              <a:rPr lang="ru-RU" sz="28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воспитателя с детьми и детей между собой в ходе организованной образовательной деятельности </a:t>
            </a:r>
            <a:r>
              <a:rPr lang="ru-RU" sz="28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воспитатель переадресует комментарии детей другим детям;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воспитатель поощряет широкое разнообразие ответов на вопросы;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дети часто работают и общаются в парах и подгруппах;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открытые вопросы воспитателя детям и вопросы поискового, проблемного характера;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умение воспитателя держать паузу при ожидании ответа детей, которым нужно время подумать;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  <a:t>использование разнообразных методов поощрения детей</a:t>
            </a:r>
            <a:br>
              <a:rPr lang="ru-RU" sz="2000" dirty="0" smtClean="0">
                <a:solidFill>
                  <a:srgbClr val="003300"/>
                </a:solidFill>
                <a:latin typeface="Times New Roman"/>
                <a:ea typeface="Times New Roman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7315200" cy="864096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Занятие – сюрприз «Неожиданный праздник молока»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3" descr="май 2012 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89138"/>
            <a:ext cx="5976664" cy="4640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315200" cy="86409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Занятие совместно с родителями по теме «Я здоровье берегу – сам себе я помогу!»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зима 2013 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738" y="1700213"/>
            <a:ext cx="6666523" cy="4929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17638"/>
            <a:ext cx="7315200" cy="671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comp\Desktop\фото к презентации\IMG_2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1942" y="1484313"/>
            <a:ext cx="6860116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4400" y="1340768"/>
            <a:ext cx="7315200" cy="768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comp\Desktop\фото к презентации\IMG_2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692" y="1341438"/>
            <a:ext cx="7050616" cy="5287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72008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Тема недели: «В гости к Маше и медведю»</a:t>
            </a:r>
            <a:r>
              <a:rPr lang="ru-RU" sz="2800" b="1" dirty="0" smtClean="0">
                <a:solidFill>
                  <a:srgbClr val="7030A0"/>
                </a:solidFill>
              </a:rPr>
              <a:t>(Фестиваль открытых возможностей родителей)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comp\Desktop\Фото 23\IMG-20231023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489654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15212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Занятие-развлечение  по теме: «Мы немного подрастем – скоро в школу мы пойдем!»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мои фото\IMG-20190902-WA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960439" cy="4680545"/>
          </a:xfrm>
          <a:prstGeom prst="rect">
            <a:avLst/>
          </a:prstGeom>
          <a:noFill/>
        </p:spPr>
      </p:pic>
      <p:pic>
        <p:nvPicPr>
          <p:cNvPr id="1027" name="Picture 3" descr="D:\мои фото\IMG-20190902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417646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4400" y="1371919"/>
            <a:ext cx="73152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D:\мои фото\IMG-20190902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36712"/>
            <a:ext cx="4176464" cy="5328592"/>
          </a:xfrm>
          <a:prstGeom prst="rect">
            <a:avLst/>
          </a:prstGeom>
          <a:noFill/>
        </p:spPr>
      </p:pic>
      <p:pic>
        <p:nvPicPr>
          <p:cNvPr id="1026" name="Picture 2" descr="D:\мои фото\IMG-20190902-WA00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10445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41277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B92D14"/>
                </a:solidFill>
              </a:rPr>
              <a:t>Занятие «ПДД  изучаем – безопасность соблюдаем!»</a:t>
            </a:r>
            <a:endParaRPr lang="ru-RU" sz="2800" b="1" dirty="0">
              <a:solidFill>
                <a:srgbClr val="B92D14"/>
              </a:solidFill>
            </a:endParaRPr>
          </a:p>
        </p:txBody>
      </p:sp>
      <p:pic>
        <p:nvPicPr>
          <p:cNvPr id="3074" name="Picture 2" descr="C:\Users\comp\Desktop\фото к презентации\IMG_2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528392" cy="2448272"/>
          </a:xfrm>
          <a:prstGeom prst="rect">
            <a:avLst/>
          </a:prstGeom>
          <a:noFill/>
        </p:spPr>
      </p:pic>
      <p:pic>
        <p:nvPicPr>
          <p:cNvPr id="3075" name="Picture 3" descr="C:\Users\comp\Desktop\фото к презентации\IMG_2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600400" cy="2376264"/>
          </a:xfrm>
          <a:prstGeom prst="rect">
            <a:avLst/>
          </a:prstGeom>
          <a:noFill/>
        </p:spPr>
      </p:pic>
      <p:pic>
        <p:nvPicPr>
          <p:cNvPr id="1026" name="Picture 2" descr="C:\Users\comp\Desktop\IMG_2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645024"/>
            <a:ext cx="360040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512168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Занятие по теме недели: «Растения </a:t>
            </a:r>
            <a:r>
              <a:rPr lang="ru-RU" sz="4000" dirty="0" err="1" smtClean="0">
                <a:solidFill>
                  <a:srgbClr val="0070C0"/>
                </a:solidFill>
              </a:rPr>
              <a:t>сажаем-воздух</a:t>
            </a:r>
            <a:r>
              <a:rPr lang="ru-RU" sz="4000" dirty="0" smtClean="0">
                <a:solidFill>
                  <a:srgbClr val="0070C0"/>
                </a:solidFill>
              </a:rPr>
              <a:t> очищаем»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101" name="Picture 5" descr="C:\Users\comp\Desktop\фото к презентации\IMG_3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4320480" cy="3816424"/>
          </a:xfrm>
          <a:prstGeom prst="rect">
            <a:avLst/>
          </a:prstGeom>
          <a:noFill/>
        </p:spPr>
      </p:pic>
      <p:pic>
        <p:nvPicPr>
          <p:cNvPr id="4104" name="Picture 8" descr="C:\Users\comp\Desktop\фото к презентации\IMG_3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48880"/>
            <a:ext cx="3600400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315200" cy="144016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Занятие –практикум для родителей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Тема недели «Я здоровье берегу – сам себе я помогу!»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comp\Desktop\фото к презентации\весна 2014 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492" y="1989138"/>
            <a:ext cx="6187016" cy="4640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15200" cy="72008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</a:rPr>
              <a:t/>
            </a:r>
            <a:br>
              <a:rPr lang="ru-RU" sz="2800" b="1" dirty="0" smtClean="0">
                <a:solidFill>
                  <a:srgbClr val="000000"/>
                </a:solidFill>
              </a:rPr>
            </a:br>
            <a:r>
              <a:rPr lang="ru-RU" sz="2800" b="1" dirty="0" smtClean="0">
                <a:solidFill>
                  <a:srgbClr val="000000"/>
                </a:solidFill>
              </a:rPr>
              <a:t/>
            </a:r>
            <a:br>
              <a:rPr lang="ru-RU" sz="2800" b="1" dirty="0" smtClean="0">
                <a:solidFill>
                  <a:srgbClr val="000000"/>
                </a:solidFill>
              </a:rPr>
            </a:br>
            <a:r>
              <a:rPr lang="ru-RU" sz="2800" b="1" u="sng" dirty="0" smtClean="0">
                <a:solidFill>
                  <a:srgbClr val="000000"/>
                </a:solidFill>
              </a:rPr>
              <a:t>Организация образовательного  пространства </a:t>
            </a:r>
            <a:r>
              <a:rPr lang="ru-RU" sz="2800" b="1" dirty="0" smtClean="0">
                <a:solidFill>
                  <a:srgbClr val="000000"/>
                </a:solidFill>
              </a:rPr>
              <a:t>в соответствии с формами, видами и содержанием деятельности</a:t>
            </a: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comp\Desktop\фото для газеты\IMG_1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640871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7315200" cy="86409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Тема недели: «Чтобы космонавтом стать – нужно многое узнать».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Занятие «Тренировка космонавтов»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D:\IMG-20210405-WA00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916113"/>
            <a:ext cx="3888431" cy="45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IMG-20210405-WA0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164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14400" y="1268760"/>
            <a:ext cx="7315200" cy="1488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:\IMG-20210405-WA0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014" y="1341438"/>
            <a:ext cx="3965972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936104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Занятие –радость по теме недели: «Зима пришла – снег и радость принесла!»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зимняя олимпиада\IMG_2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464495" cy="3600995"/>
          </a:xfrm>
          <a:prstGeom prst="rect">
            <a:avLst/>
          </a:prstGeom>
          <a:noFill/>
        </p:spPr>
      </p:pic>
      <p:pic>
        <p:nvPicPr>
          <p:cNvPr id="6147" name="Picture 3" descr="D:\зимняя олимпиада\IMG_2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03244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026446"/>
            <a:ext cx="7315200" cy="60235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1 апреля –День Смеха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:\фото\IMG_051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1764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IMG_0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4464496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1008112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Тема недели: </a:t>
            </a:r>
            <a:r>
              <a:rPr lang="ru-RU" sz="2800" dirty="0" smtClean="0">
                <a:solidFill>
                  <a:srgbClr val="7030A0"/>
                </a:solidFill>
              </a:rPr>
              <a:t>«Красота – она вокруг, сбережем её, мой друг!»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D:\стендовый доклад - пчелка 2017\фото\5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7416824" cy="47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315200" cy="1080120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Вид наставничества в ДОУ </a:t>
            </a:r>
            <a:br>
              <a:rPr lang="ru-RU" sz="2800" b="1" u="sng" dirty="0" smtClean="0">
                <a:solidFill>
                  <a:srgbClr val="C00000"/>
                </a:solidFill>
              </a:rPr>
            </a:br>
            <a:r>
              <a:rPr lang="ru-RU" sz="2800" b="1" u="sng" dirty="0" smtClean="0">
                <a:solidFill>
                  <a:srgbClr val="C00000"/>
                </a:solidFill>
              </a:rPr>
              <a:t>«Я – как взрослый!»</a:t>
            </a:r>
            <a:r>
              <a:rPr lang="ru-RU" sz="2800" b="1" dirty="0" smtClean="0">
                <a:solidFill>
                  <a:srgbClr val="C00000"/>
                </a:solidFill>
              </a:rPr>
              <a:t>Тема недели: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«В мире диких животных»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comp\Desktop\Фото 23\20230424_092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2880320" cy="2952328"/>
          </a:xfrm>
          <a:prstGeom prst="rect">
            <a:avLst/>
          </a:prstGeom>
          <a:noFill/>
        </p:spPr>
      </p:pic>
      <p:pic>
        <p:nvPicPr>
          <p:cNvPr id="4099" name="Picture 3" descr="C:\Users\comp\Desktop\Фото 23\20230424_094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645024"/>
            <a:ext cx="3024336" cy="3024336"/>
          </a:xfrm>
          <a:prstGeom prst="rect">
            <a:avLst/>
          </a:prstGeom>
          <a:noFill/>
        </p:spPr>
      </p:pic>
      <p:pic>
        <p:nvPicPr>
          <p:cNvPr id="4100" name="Picture 4" descr="C:\Users\comp\Desktop\Фото 23\20230424_094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84784"/>
            <a:ext cx="3435846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315200" cy="115212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B92D14"/>
                </a:solidFill>
              </a:rPr>
              <a:t>4.</a:t>
            </a:r>
            <a:r>
              <a:rPr lang="ru-RU" b="1" dirty="0" smtClean="0">
                <a:solidFill>
                  <a:srgbClr val="B92D14"/>
                </a:solidFill>
              </a:rPr>
              <a:t> </a:t>
            </a:r>
            <a:r>
              <a:rPr lang="ru-RU" sz="2800" b="1" dirty="0" smtClean="0">
                <a:solidFill>
                  <a:srgbClr val="B92D14"/>
                </a:solidFill>
              </a:rPr>
              <a:t>Личностные и профессиональные качества воспитателя</a:t>
            </a:r>
            <a:endParaRPr lang="ru-RU" sz="2800" dirty="0"/>
          </a:p>
        </p:txBody>
      </p:sp>
      <p:pic>
        <p:nvPicPr>
          <p:cNvPr id="4" name="Содержимое 3" descr="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62"/>
          <a:stretch>
            <a:fillRect/>
          </a:stretch>
        </p:blipFill>
        <p:spPr>
          <a:xfrm>
            <a:off x="827584" y="1412776"/>
            <a:ext cx="7560840" cy="52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315200" cy="100811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</a:rPr>
              <a:t>Оздоровительная и познавательная деятельность на Тропе Здоровья «Лето встречаем - травы лекарственные изучаем» 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2050" name="Picture 2" descr="C:\Users\comp\Desktop\фото для газеты\IMG_1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5" y="1557338"/>
            <a:ext cx="6762749" cy="5072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7920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Игры на асфальте «Лето встречаем- в подвижные игры играем»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comp\Desktop\фото к презентации\P7020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5"/>
            <a:ext cx="7488832" cy="55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315200" cy="72008"/>
          </a:xfrm>
        </p:spPr>
        <p:txBody>
          <a:bodyPr/>
          <a:lstStyle/>
          <a:p>
            <a:pPr algn="ctr"/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comp\Desktop\фото к презентации\IMG_2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62037"/>
            <a:ext cx="4320480" cy="3375075"/>
          </a:xfrm>
          <a:prstGeom prst="rect">
            <a:avLst/>
          </a:prstGeom>
          <a:noFill/>
        </p:spPr>
      </p:pic>
      <p:pic>
        <p:nvPicPr>
          <p:cNvPr id="2050" name="Picture 2" descr="C:\Users\comp\Desktop\фото к презентации\IMG_2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32048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comp\Desktop\Фото 23\20231020_094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09625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315200" cy="720080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Работы детей занимают видное место и </a:t>
            </a:r>
            <a:r>
              <a:rPr lang="ru-RU" sz="2800" b="1" dirty="0" smtClean="0">
                <a:solidFill>
                  <a:srgbClr val="C00000"/>
                </a:solidFill>
              </a:rPr>
              <a:t>используются при обучении и в игре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comp\Desktop\Фото 23\20231020_092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032448" cy="2448272"/>
          </a:xfrm>
          <a:prstGeom prst="rect">
            <a:avLst/>
          </a:prstGeom>
          <a:noFill/>
        </p:spPr>
      </p:pic>
      <p:pic>
        <p:nvPicPr>
          <p:cNvPr id="1027" name="Picture 3" descr="C:\Users\comp\Desktop\Фото 23\20231011_105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4032448" cy="2880320"/>
          </a:xfrm>
          <a:prstGeom prst="rect">
            <a:avLst/>
          </a:prstGeom>
          <a:noFill/>
        </p:spPr>
      </p:pic>
      <p:pic>
        <p:nvPicPr>
          <p:cNvPr id="1028" name="Picture 4" descr="C:\Users\comp\Desktop\Фото 23\20231011_11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80728"/>
            <a:ext cx="3672408" cy="2448272"/>
          </a:xfrm>
          <a:prstGeom prst="rect">
            <a:avLst/>
          </a:prstGeom>
          <a:noFill/>
        </p:spPr>
      </p:pic>
      <p:pic>
        <p:nvPicPr>
          <p:cNvPr id="1029" name="Picture 5" descr="C:\Users\comp\Desktop\Фото 23\20231011_105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645024"/>
            <a:ext cx="374441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315200" cy="936104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2. Постановка детей в субъектную позицию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132856"/>
            <a:ext cx="7315200" cy="449654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</a:rPr>
              <a:t>Дети участвуют в выдвижении или обсуждении ближайших целей своей деятельности совместно с воспитателем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</a:rPr>
              <a:t>Способ решения ситуации предлагается детьми самостоятельно либо при тактичном руководстве воспитателя как помощника или партнера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</a:rPr>
              <a:t>Обучение строиться на основе создания мотивации, а деятельность на основе игры</a:t>
            </a:r>
          </a:p>
          <a:p>
            <a:pPr>
              <a:buFont typeface="Wingdings" pitchFamily="2" charset="2"/>
              <a:buChar char="v"/>
            </a:pPr>
            <a:endParaRPr lang="ru-RU" sz="28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ru-RU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808080"/>
      </a:dk1>
      <a:lt1>
        <a:srgbClr val="FFFFFF"/>
      </a:lt1>
      <a:dk2>
        <a:srgbClr val="808080"/>
      </a:dk2>
      <a:lt2>
        <a:srgbClr val="167EDC"/>
      </a:lt2>
      <a:accent1>
        <a:srgbClr val="2DC010"/>
      </a:accent1>
      <a:accent2>
        <a:srgbClr val="EE0077"/>
      </a:accent2>
      <a:accent3>
        <a:srgbClr val="FFFFFF"/>
      </a:accent3>
      <a:accent4>
        <a:srgbClr val="6C6C6C"/>
      </a:accent4>
      <a:accent5>
        <a:srgbClr val="ADDCAA"/>
      </a:accent5>
      <a:accent6>
        <a:srgbClr val="D8006B"/>
      </a:accent6>
      <a:hlink>
        <a:srgbClr val="FDA609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1255</TotalTime>
  <Words>659</Words>
  <Application>Microsoft Office PowerPoint</Application>
  <PresentationFormat>Экран (4:3)</PresentationFormat>
  <Paragraphs>61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powerpoint-template</vt:lpstr>
      <vt:lpstr>Интегрированный подход в моделировании организованной образовательной деятельности по физической культуре  </vt:lpstr>
      <vt:lpstr>1.Психологический климат </vt:lpstr>
      <vt:lpstr>  Организация образовательного  пространства в соответствии с формами, видами и содержанием деятельности</vt:lpstr>
      <vt:lpstr>Оздоровительная и познавательная деятельность на Тропе Здоровья «Лето встречаем - травы лекарственные изучаем» </vt:lpstr>
      <vt:lpstr> Игры на асфальте «Лето встречаем- в подвижные игры играем»</vt:lpstr>
      <vt:lpstr>Слайд 6</vt:lpstr>
      <vt:lpstr>Слайд 7</vt:lpstr>
      <vt:lpstr>Работы детей занимают видное место и используются при обучении и в игре</vt:lpstr>
      <vt:lpstr>2. Постановка детей в субъектную позицию</vt:lpstr>
      <vt:lpstr>Тема недели :«Едем, плаваем, летаем - все на свете замечаем!»</vt:lpstr>
      <vt:lpstr>Слайд 11</vt:lpstr>
      <vt:lpstr>Слайд 12</vt:lpstr>
      <vt:lpstr>3. Планирование и организация педагогического процесса</vt:lpstr>
      <vt:lpstr>Слайд 14</vt:lpstr>
      <vt:lpstr>Формы организации</vt:lpstr>
      <vt:lpstr>Слайд 16</vt:lpstr>
      <vt:lpstr>Занятие - викторина</vt:lpstr>
      <vt:lpstr>Занятие – сказка: «Теремок» и «Заюшкина избушка»</vt:lpstr>
      <vt:lpstr>Занятие - соревнование</vt:lpstr>
      <vt:lpstr>Занятие – сюрприз «Неожиданный праздник молока»</vt:lpstr>
      <vt:lpstr>Занятие совместно с родителями по теме «Я здоровье берегу – сам себе я помогу!»</vt:lpstr>
      <vt:lpstr>Слайд 22</vt:lpstr>
      <vt:lpstr>Слайд 23</vt:lpstr>
      <vt:lpstr>Тема недели: «В гости к Маше и медведю»(Фестиваль открытых возможностей родителей)</vt:lpstr>
      <vt:lpstr>Занятие-развлечение  по теме: «Мы немного подрастем – скоро в школу мы пойдем!»</vt:lpstr>
      <vt:lpstr>Слайд 26</vt:lpstr>
      <vt:lpstr>Занятие «ПДД  изучаем – безопасность соблюдаем!»</vt:lpstr>
      <vt:lpstr>Занятие по теме недели: «Растения сажаем-воздух очищаем»</vt:lpstr>
      <vt:lpstr>Занятие –практикум для родителей Тема недели «Я здоровье берегу – сам себе я помогу!»</vt:lpstr>
      <vt:lpstr>Тема недели: «Чтобы космонавтом стать – нужно многое узнать». Занятие «Тренировка космонавтов»</vt:lpstr>
      <vt:lpstr>Слайд 31</vt:lpstr>
      <vt:lpstr>Занятие –радость по теме недели: «Зима пришла – снег и радость принесла!»</vt:lpstr>
      <vt:lpstr>1 апреля –День Смеха</vt:lpstr>
      <vt:lpstr>Тема недели: «Красота – она вокруг, сбережем её, мой друг!»</vt:lpstr>
      <vt:lpstr>Вид наставничества в ДОУ  «Я – как взрослый!»Тема недели:  «В мире диких животных»</vt:lpstr>
      <vt:lpstr>4. Личностные и профессиональные качества воспитателя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usr</dc:creator>
  <cp:lastModifiedBy>comp</cp:lastModifiedBy>
  <cp:revision>120</cp:revision>
  <dcterms:created xsi:type="dcterms:W3CDTF">2018-05-03T18:04:19Z</dcterms:created>
  <dcterms:modified xsi:type="dcterms:W3CDTF">2023-11-03T08:56:28Z</dcterms:modified>
</cp:coreProperties>
</file>