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308" r:id="rId4"/>
    <p:sldId id="309" r:id="rId5"/>
    <p:sldId id="262" r:id="rId6"/>
    <p:sldId id="310" r:id="rId7"/>
    <p:sldId id="270" r:id="rId8"/>
    <p:sldId id="311" r:id="rId9"/>
    <p:sldId id="278" r:id="rId10"/>
    <p:sldId id="312" r:id="rId11"/>
    <p:sldId id="285" r:id="rId12"/>
    <p:sldId id="289" r:id="rId13"/>
    <p:sldId id="302" r:id="rId14"/>
    <p:sldId id="292" r:id="rId15"/>
    <p:sldId id="296" r:id="rId16"/>
    <p:sldId id="304" r:id="rId17"/>
    <p:sldId id="306" r:id="rId18"/>
    <p:sldId id="30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81" d="100"/>
          <a:sy n="81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8ba00_d94a6878_L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56A3-B3A2-44A6-9119-B667D950FA27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088B8-953E-436C-8436-0AE4E0A58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9BBF-03EB-4388-A20F-4B88AE3B6CC8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6C27B-08FF-43C2-996B-A047AE3B0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502C2-8C69-48E2-B759-C10C0271963A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8B0F2-BB99-40F2-9406-1BDC84053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AFC48-2F10-4E01-A92E-1DF182DFBF11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A32D5-D099-4F0B-A497-88F467553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048AA-384A-496F-BDAF-F61D14278C19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D95BA-973F-4F7E-B08F-64FABA7A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9936-7246-429C-BF25-3222F3D9ABC5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AAA87-4B68-4685-9A0E-86642B0D4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A1C0D-DD3D-4F04-8D97-374B51FFC33E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99F7E-FE62-4F1B-B576-A954D7F5D5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E30FF-61C8-4F5D-94A8-546F017BB778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A9749-7035-4324-8D89-F1437FC65F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72C3-18FE-48CC-BCE2-7FD86F4DF8CA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26A2A-732E-43B2-ADFB-09646161D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580A0-0DB4-458E-B46A-05A205745910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FD0AB-4365-4C53-BCEE-C35410E66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1AE5C-87CC-4839-9619-1DF49469A0E5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93B97-A18E-4926-94CC-D03620D69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FD351-115A-4A3C-93C7-D4CC2CB5E826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81879-A2C2-489D-8E4D-1FF8D6557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B389-AAF1-4FEF-9B97-AAE245164C3D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A3AC-76D9-4A71-9232-1EBD677CD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97EC74-C823-4F7C-92F6-71730DD54438}" type="datetimeFigureOut">
              <a:rPr lang="ru-RU"/>
              <a:pPr>
                <a:defRPr/>
              </a:pPr>
              <a:t>08.11.2023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8AF2D6-DE69-447F-BF79-A6279CF071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143000" y="142875"/>
            <a:ext cx="7786688" cy="6500813"/>
          </a:xfrm>
          <a:prstGeom prst="rect">
            <a:avLst/>
          </a:prstGeom>
          <a:solidFill>
            <a:srgbClr val="9BFFC8">
              <a:alpha val="70000"/>
            </a:srgb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142976" y="142852"/>
            <a:ext cx="7786742" cy="6500858"/>
          </a:xfrm>
          <a:prstGeom prst="rect">
            <a:avLst/>
          </a:prstGeom>
          <a:noFill/>
          <a:ln w="3175">
            <a:solidFill>
              <a:schemeClr val="accent3">
                <a:lumMod val="20000"/>
                <a:lumOff val="8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35" name="Рисунок 21" descr="0_8d299_f2af728b_L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273550"/>
            <a:ext cx="200025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Рисунок 22" descr="0_8d299_f2af728b_L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3222625"/>
            <a:ext cx="15716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23" descr="0_8d299_f2af728b_L.png"/>
          <p:cNvPicPr>
            <a:picLocks noChangeAspect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2357438"/>
            <a:ext cx="1143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6642100"/>
            <a:ext cx="1200150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black">
                  <a:lumMod val="65000"/>
                  <a:lumOff val="3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9" name="Рисунок 24" descr="0_8d299_f2af728b_L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2875" y="1428750"/>
            <a:ext cx="99536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Рисунок 25" descr="0_8d299_f2af728b_L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2875" y="214313"/>
            <a:ext cx="100012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Рисунок 32" descr="0_8d299_f2af728b_L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15313" y="3175000"/>
            <a:ext cx="9286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Рисунок 33" descr="0_8d299_f2af728b_L.pn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86750" y="5614988"/>
            <a:ext cx="85725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Рисунок 34" descr="0_8d299_f2af728b_L.png"/>
          <p:cNvPicPr>
            <a:picLocks noChangeAspect="1"/>
          </p:cNvPicPr>
          <p:nvPr userDrawn="1"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291513" y="4429125"/>
            <a:ext cx="8524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Рисунок 35" descr="0_8d299_f2af728b_L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215313" y="2071688"/>
            <a:ext cx="928687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Рисунок 36" descr="0_8d299_f2af728b_L.png"/>
          <p:cNvPicPr>
            <a:picLocks noChangeAspect="1"/>
          </p:cNvPicPr>
          <p:nvPr userDrawn="1"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358188" y="1071563"/>
            <a:ext cx="78581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6" name="Рисунок 37" descr="0_8d299_f2af728b_L.png"/>
          <p:cNvPicPr>
            <a:picLocks noChangeAspect="1"/>
          </p:cNvPicPr>
          <p:nvPr userDrawn="1"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8404225" y="0"/>
            <a:ext cx="7397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http://rq.foto.radikal.ru/0710/e4/2c8c34b4b85c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os1.i.ua/3/1/8571738_5ebccaca.jp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5%D0%BF%D1%87%D0%B0%D1%82%D1%8B%D0%B9_%D0%BB%D1%83%D0%BA" TargetMode="External"/><Relationship Id="rId13" Type="http://schemas.openxmlformats.org/officeDocument/2006/relationships/hyperlink" Target="https://ru.wikipedia.org/wiki/1991_%D0%B3%D0%BE%D0%B4" TargetMode="External"/><Relationship Id="rId3" Type="http://schemas.openxmlformats.org/officeDocument/2006/relationships/hyperlink" Target="https://ru.wikipedia.org/wiki/%D0%A1%D0%B0%D0%BB%D0%B0%D1%82_(%D0%B1%D0%BB%D1%8E%D0%B4%D0%BE)" TargetMode="External"/><Relationship Id="rId7" Type="http://schemas.openxmlformats.org/officeDocument/2006/relationships/hyperlink" Target="https://ru.wikipedia.org/wiki/%D0%9E%D0%B3%D1%83%D1%80%D0%B5%D1%86" TargetMode="External"/><Relationship Id="rId12" Type="http://schemas.openxmlformats.org/officeDocument/2006/relationships/hyperlink" Target="https://ru.wikipedia.org/wiki/10_%D0%BD%D0%BE%D1%8F%D0%B1%D1%80%D1%8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C%D0%BE%D1%80%D0%BA%D0%BE%D0%B2%D1%8C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ru.wikipedia.org/wiki/%D0%9A%D0%B0%D1%80%D1%82%D0%BE%D1%84%D0%B5%D0%BB%D1%8C" TargetMode="External"/><Relationship Id="rId10" Type="http://schemas.openxmlformats.org/officeDocument/2006/relationships/hyperlink" Target="https://ru.wikipedia.org/wiki/%D0%97%D0%B0%D0%BA%D1%83%D1%81%D0%BA%D0%B0" TargetMode="External"/><Relationship Id="rId4" Type="http://schemas.openxmlformats.org/officeDocument/2006/relationships/hyperlink" Target="https://ru.wikipedia.org/wiki/%D0%A1%D0%B2%D1%91%D0%BA%D0%BB%D0%B0" TargetMode="External"/><Relationship Id="rId9" Type="http://schemas.openxmlformats.org/officeDocument/2006/relationships/hyperlink" Target="https://ru.wikipedia.org/wiki/%D0%9A%D0%B2%D0%B0%D1%88%D0%B5%D0%BD%D0%B0%D1%8F_%D0%BA%D0%B0%D0%BF%D1%83%D1%81%D1%82%D0%B0" TargetMode="External"/><Relationship Id="rId14" Type="http://schemas.openxmlformats.org/officeDocument/2006/relationships/hyperlink" Target="https://ru.wikipedia.org/wiki/2011_%D0%B3%D0%BE%D0%B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772400" cy="4238633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87213"/>
              </a:avLst>
            </a:prstTxWarp>
          </a:bodyPr>
          <a:lstStyle/>
          <a:p>
            <a:pPr algn="ctr"/>
            <a:endParaRPr lang="ru-RU" sz="3600" b="1" kern="1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214290"/>
            <a:ext cx="871418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Информационный стенд к</a:t>
            </a:r>
            <a:r>
              <a:rPr lang="ru-RU" sz="44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 средство вовлечения родителей воспитанников в образовательный процесс дошкольной организации</a:t>
            </a:r>
            <a:endParaRPr lang="ru-RU" sz="4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3504" y="392906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Мухина Мария Валерьевна</a:t>
            </a:r>
          </a:p>
          <a:p>
            <a:r>
              <a:rPr lang="ru-RU" dirty="0"/>
              <a:t>воспитатель </a:t>
            </a:r>
          </a:p>
          <a:p>
            <a:r>
              <a:rPr lang="ru-RU" dirty="0"/>
              <a:t>МБДОУ «ЦРР – детский сад №16 </a:t>
            </a:r>
          </a:p>
          <a:p>
            <a:r>
              <a:rPr lang="ru-RU" dirty="0"/>
              <a:t>«Золотой ключик», г. Кольчугино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3 рубрика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«Раз, два начинается игра»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EEA3494-7A7B-4585-A314-A40BA661A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4173"/>
            <a:ext cx="4572000" cy="6577669"/>
          </a:xfrm>
          <a:prstGeom prst="rect">
            <a:avLst/>
          </a:prstGeom>
        </p:spPr>
      </p:pic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587489" y="1109936"/>
            <a:ext cx="34290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342900" algn="ctr"/>
            <a:r>
              <a:rPr lang="ru-RU" sz="2400" dirty="0"/>
              <a:t>Можно поиграть в интеллектуальную игру и проверить свои знания по правилам дорожного движения</a:t>
            </a:r>
          </a:p>
        </p:txBody>
      </p:sp>
      <p:pic>
        <p:nvPicPr>
          <p:cNvPr id="4" name="Picture 5" descr="Все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286380" y="714356"/>
            <a:ext cx="3286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Овощные печатки</a:t>
            </a:r>
          </a:p>
          <a:p>
            <a:pPr algn="ctr"/>
            <a:r>
              <a:rPr lang="ru-RU" dirty="0">
                <a:ea typeface="Calibri" pitchFamily="34" charset="0"/>
                <a:cs typeface="Times New Roman" pitchFamily="18" charset="0"/>
              </a:rPr>
              <a:t>Вам понадобится: твердые овощи (морковь, картошка, репа, свекла), нож и фантазия. Разрежьте овощ пополам. На срезе нарисуйте фломастером какой – нибудь символ или предмет. Острым ножом вертикально пройдитесь по рисунку, а потом, срежьте все лишнее горизонтально. Выстраданную печать окуните в гуашь и… печатайте на здоровье на листе бумаги</a:t>
            </a:r>
            <a:endParaRPr lang="ru-RU" dirty="0"/>
          </a:p>
        </p:txBody>
      </p:sp>
      <p:pic>
        <p:nvPicPr>
          <p:cNvPr id="6" name="Picture 6" descr="http://rq.foto.radikal.ru/0710/e4/2c8c34b4b85c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5429256" y="5143512"/>
            <a:ext cx="28606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BB6D94-0CB7-4A5A-98A0-0DB940463C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192" y="3477099"/>
            <a:ext cx="1770368" cy="17716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928670"/>
            <a:ext cx="55721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  <a:p>
            <a:pPr algn="ctr"/>
            <a:r>
              <a:rPr lang="ru-RU" sz="2800" dirty="0"/>
              <a:t>4 рубрика</a:t>
            </a:r>
          </a:p>
          <a:p>
            <a:pPr algn="ctr"/>
            <a:r>
              <a:rPr lang="ru-RU" sz="2800" dirty="0"/>
              <a:t> </a:t>
            </a:r>
          </a:p>
          <a:p>
            <a:pPr algn="ctr"/>
            <a:r>
              <a:rPr lang="ru-RU" sz="2800" dirty="0"/>
              <a:t>«Для родителе детей</a:t>
            </a:r>
          </a:p>
          <a:p>
            <a:pPr algn="ctr"/>
            <a:r>
              <a:rPr lang="ru-RU" sz="2800" dirty="0"/>
              <a:t>объясним что? как? скорей»</a:t>
            </a:r>
          </a:p>
          <a:p>
            <a:pPr algn="ctr"/>
            <a:endParaRPr lang="ru-RU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EE29FB4-F8DC-496E-8103-51CB8301AF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72" y="29910"/>
            <a:ext cx="476685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7" y="928670"/>
            <a:ext cx="414340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r>
              <a:rPr lang="ru-RU" dirty="0"/>
              <a:t>Уважение к ПДД, привычку неукоснительно их соблюдать должны прививать своим детям родители. Иные мамы и папы надеются, что такое поведение им привьют в школе. Бывает зачастую и так, что именно родители подают плохой пример своим детям: переходят проезжую часть дороги в местах, где это запрещено, сажают детей, не достигших 12 лет, на передние сиденья своих автомобилей. Все это ведет к росту детского дорожно-транспортного травматизма. </a:t>
            </a:r>
          </a:p>
        </p:txBody>
      </p:sp>
      <p:pic>
        <p:nvPicPr>
          <p:cNvPr id="5" name="Picture 5" descr="Все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000628" y="857232"/>
            <a:ext cx="34290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Рецепт с «невидимыми» овощами</a:t>
            </a:r>
          </a:p>
          <a:p>
            <a:pPr marL="342900" indent="-342900" algn="ctr">
              <a:buAutoNum type="arabicPeriod"/>
            </a:pPr>
            <a:r>
              <a:rPr lang="ru-RU" dirty="0"/>
              <a:t>Пирожное «Корзинка» с тыквой</a:t>
            </a:r>
          </a:p>
          <a:p>
            <a:pPr marL="342900" indent="-342900" algn="ctr">
              <a:buAutoNum type="arabicPeriod"/>
            </a:pPr>
            <a:endParaRPr lang="ru-RU" dirty="0"/>
          </a:p>
          <a:p>
            <a:pPr marL="342900" indent="-342900" algn="ctr">
              <a:buAutoNum type="arabicPeriod"/>
            </a:pPr>
            <a:endParaRPr lang="ru-RU" dirty="0"/>
          </a:p>
          <a:p>
            <a:pPr marL="342900" indent="-342900" algn="ctr">
              <a:buAutoNum type="arabicPeriod"/>
            </a:pPr>
            <a:endParaRPr lang="ru-RU" dirty="0"/>
          </a:p>
          <a:p>
            <a:pPr marL="342900" indent="-342900" algn="ctr">
              <a:buAutoNum type="arabicPeriod"/>
            </a:pPr>
            <a:endParaRPr lang="ru-RU" dirty="0"/>
          </a:p>
          <a:p>
            <a:pPr marL="342900" indent="-342900" algn="ctr">
              <a:buAutoNum type="arabicPeriod"/>
            </a:pPr>
            <a:endParaRPr lang="ru-RU" dirty="0"/>
          </a:p>
          <a:p>
            <a:pPr marL="342900" indent="-342900" algn="ctr">
              <a:buAutoNum type="arabicPeriod"/>
            </a:pPr>
            <a:endParaRPr lang="ru-RU" dirty="0"/>
          </a:p>
          <a:p>
            <a:pPr marL="342900" indent="-342900" algn="ctr"/>
            <a:endParaRPr lang="ru-RU" dirty="0"/>
          </a:p>
          <a:p>
            <a:pPr marL="342900" indent="-342900" algn="ctr"/>
            <a:r>
              <a:rPr lang="ru-RU" dirty="0"/>
              <a:t>2. Котлеты из цветной капусты</a:t>
            </a:r>
          </a:p>
        </p:txBody>
      </p:sp>
      <p:pic>
        <p:nvPicPr>
          <p:cNvPr id="7" name="Рисунок 6" descr="bbc18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2071678"/>
            <a:ext cx="3143272" cy="1841434"/>
          </a:xfrm>
          <a:prstGeom prst="rect">
            <a:avLst/>
          </a:prstGeom>
        </p:spPr>
      </p:pic>
      <p:pic>
        <p:nvPicPr>
          <p:cNvPr id="8" name="Рисунок 7" descr="4489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4500570"/>
            <a:ext cx="2786082" cy="19502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2786050" y="1071546"/>
            <a:ext cx="37249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2800" dirty="0"/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5 рубрика</a:t>
            </a:r>
          </a:p>
          <a:p>
            <a:pPr algn="ctr"/>
            <a:endParaRPr lang="ru-RU" sz="2800" dirty="0"/>
          </a:p>
          <a:p>
            <a:pPr algn="ctr"/>
            <a:r>
              <a:rPr lang="ru-RU" sz="2800" dirty="0"/>
              <a:t>«Обратите внимание</a:t>
            </a:r>
          </a:p>
          <a:p>
            <a:pPr algn="ctr"/>
            <a:r>
              <a:rPr lang="ru-RU" sz="2800" dirty="0"/>
              <a:t>на наше задание»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0B8D5AA-F99A-49F2-BE0C-7049F6BCD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72" y="0"/>
            <a:ext cx="4846643" cy="6858000"/>
          </a:xfrm>
          <a:prstGeom prst="rect">
            <a:avLst/>
          </a:prstGeom>
        </p:spPr>
      </p:pic>
      <p:pic>
        <p:nvPicPr>
          <p:cNvPr id="5" name="Picture 5" descr="Все для фотошоп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0" y="-461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/>
          </a:p>
        </p:txBody>
      </p:sp>
      <p:sp>
        <p:nvSpPr>
          <p:cNvPr id="55300" name="Rectangle 7"/>
          <p:cNvSpPr>
            <a:spLocks noChangeArrowheads="1"/>
          </p:cNvSpPr>
          <p:nvPr/>
        </p:nvSpPr>
        <p:spPr bwMode="auto">
          <a:xfrm>
            <a:off x="5072066" y="1071546"/>
            <a:ext cx="36004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latin typeface="Arial Unicode MS" pitchFamily="34" charset="-128"/>
                <a:cs typeface="Times New Roman" pitchFamily="18" charset="0"/>
              </a:rPr>
              <a:t>1. Мама, давай примем участие в конкурсе </a:t>
            </a:r>
            <a:endParaRPr lang="ru-RU" sz="2400" dirty="0">
              <a:latin typeface="Arial Unicode MS" pitchFamily="34" charset="-128"/>
            </a:endParaRPr>
          </a:p>
          <a:p>
            <a:pPr eaLnBrk="0" hangingPunct="0"/>
            <a:r>
              <a:rPr lang="ru-RU" sz="2400" dirty="0">
                <a:latin typeface="Arial Unicode MS" pitchFamily="34" charset="-128"/>
                <a:cs typeface="Times New Roman" pitchFamily="18" charset="0"/>
              </a:rPr>
              <a:t>«Дары осени» (изготовить поделки из овощей и фруктов)</a:t>
            </a:r>
            <a:endParaRPr lang="ru-RU" sz="2400" dirty="0">
              <a:latin typeface="Arial Unicode MS" pitchFamily="34" charset="-128"/>
            </a:endParaRPr>
          </a:p>
          <a:p>
            <a:pPr eaLnBrk="0" hangingPunct="0"/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latin typeface="Arial Unicode MS" pitchFamily="34" charset="-128"/>
                <a:cs typeface="Times New Roman" pitchFamily="18" charset="0"/>
              </a:rPr>
              <a:t>2. Помогите мне в </a:t>
            </a:r>
            <a:endParaRPr lang="ru-RU" sz="2400" dirty="0">
              <a:latin typeface="Arial Unicode MS" pitchFamily="34" charset="-128"/>
            </a:endParaRPr>
          </a:p>
          <a:p>
            <a:pPr eaLnBrk="0" hangingPunct="0"/>
            <a:r>
              <a:rPr lang="ru-RU" sz="2400" dirty="0">
                <a:latin typeface="Arial Unicode MS" pitchFamily="34" charset="-128"/>
                <a:cs typeface="Times New Roman" pitchFamily="18" charset="0"/>
              </a:rPr>
              <a:t>изготовление масок «Фрукты» и «Овощи»</a:t>
            </a:r>
            <a:endParaRPr lang="ru-RU" sz="2400" dirty="0">
              <a:latin typeface="Arial Unicode MS" pitchFamily="34" charset="-128"/>
            </a:endParaRPr>
          </a:p>
          <a:p>
            <a:pPr eaLnBrk="0" hangingPunct="0"/>
            <a:endParaRPr lang="ru-RU" sz="2400" dirty="0">
              <a:cs typeface="Times New Roman" pitchFamily="18" charset="0"/>
            </a:endParaRPr>
          </a:p>
          <a:p>
            <a:pPr eaLnBrk="0" hangingPunct="0"/>
            <a:r>
              <a:rPr lang="ru-RU" sz="2400" dirty="0">
                <a:latin typeface="Arial Unicode MS" pitchFamily="34" charset="-128"/>
                <a:cs typeface="Times New Roman" pitchFamily="18" charset="0"/>
              </a:rPr>
              <a:t>3. Пойдемте все вместе на экскурсию в магазин.</a:t>
            </a:r>
            <a:endParaRPr lang="ru-RU" sz="2400" dirty="0">
              <a:latin typeface="Arial Unicode MS" pitchFamily="34" charset="-128"/>
            </a:endParaRPr>
          </a:p>
          <a:p>
            <a:pPr eaLnBrk="0" hangingPunct="0"/>
            <a:endParaRPr lang="ru-RU" sz="2400" dirty="0">
              <a:latin typeface="Arial Unicode MS" pitchFamily="34" charset="-12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42911" y="692696"/>
            <a:ext cx="3857652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1. Поможем в группе организовать выставку</a:t>
            </a:r>
          </a:p>
          <a:p>
            <a:r>
              <a:rPr lang="ru-RU" dirty="0"/>
              <a:t>  «Полиция всем нам нужна»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2. Давайте дома прочитаем:</a:t>
            </a:r>
          </a:p>
          <a:p>
            <a:r>
              <a:rPr lang="ru-RU" dirty="0"/>
              <a:t>  С. Михалков «Моя улица», «Бездельник светофор», </a:t>
            </a:r>
          </a:p>
          <a:p>
            <a:r>
              <a:rPr lang="ru-RU" dirty="0"/>
              <a:t>  О. </a:t>
            </a:r>
            <a:r>
              <a:rPr lang="ru-RU" dirty="0" err="1"/>
              <a:t>Тарутин</a:t>
            </a:r>
            <a:r>
              <a:rPr lang="ru-RU" dirty="0"/>
              <a:t> «Для чего нам светофор»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3. Папа, изготовить нам  атрибуты </a:t>
            </a:r>
          </a:p>
          <a:p>
            <a:r>
              <a:rPr lang="ru-RU" dirty="0"/>
              <a:t>  к играм «На улицах города», </a:t>
            </a:r>
          </a:p>
          <a:p>
            <a:r>
              <a:rPr lang="ru-RU" dirty="0"/>
              <a:t>  «Полицейский приходит на помощь»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000240"/>
            <a:ext cx="8229600" cy="1143000"/>
          </a:xfrm>
        </p:spPr>
        <p:txBody>
          <a:bodyPr/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6 рубрика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«Вам благодарность наша –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за участие ваше»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F35CDFD-CD7B-42A2-A83A-D9DF9AC890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39"/>
            <a:ext cx="4740553" cy="6858000"/>
          </a:xfrm>
          <a:prstGeom prst="rect">
            <a:avLst/>
          </a:prstGeom>
        </p:spPr>
      </p:pic>
      <p:sp>
        <p:nvSpPr>
          <p:cNvPr id="63491" name="Rectangle 7"/>
          <p:cNvSpPr>
            <a:spLocks noGrp="1"/>
          </p:cNvSpPr>
          <p:nvPr>
            <p:ph type="body" idx="1"/>
          </p:nvPr>
        </p:nvSpPr>
        <p:spPr>
          <a:xfrm>
            <a:off x="441450" y="332656"/>
            <a:ext cx="3857652" cy="5434013"/>
          </a:xfrm>
        </p:spPr>
        <p:txBody>
          <a:bodyPr/>
          <a:lstStyle/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ru-RU" sz="2800" b="1" dirty="0">
                <a:solidFill>
                  <a:srgbClr val="FF3399"/>
                </a:solidFill>
              </a:rPr>
              <a:t>Объявляем</a:t>
            </a:r>
          </a:p>
          <a:p>
            <a:pPr marL="609600" indent="-609600" algn="ctr">
              <a:lnSpc>
                <a:spcPct val="90000"/>
              </a:lnSpc>
              <a:buFont typeface="Arial" charset="0"/>
              <a:buNone/>
            </a:pPr>
            <a:r>
              <a:rPr lang="ru-RU" sz="2800" b="1" dirty="0">
                <a:solidFill>
                  <a:srgbClr val="FF3399"/>
                </a:solidFill>
              </a:rPr>
              <a:t>благодарность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400" dirty="0"/>
              <a:t>Самым «транспортным» семьям: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ru-RU" sz="2400" u="sng" dirty="0" err="1"/>
              <a:t>Подъячева</a:t>
            </a:r>
            <a:r>
              <a:rPr lang="ru-RU" sz="2400" u="sng" dirty="0"/>
              <a:t> Артема</a:t>
            </a:r>
            <a:r>
              <a:rPr lang="ru-RU" sz="2400" dirty="0"/>
              <a:t> 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400" dirty="0"/>
              <a:t>маме Елене Владимировне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400" dirty="0"/>
              <a:t>Папе Сергею Юрьевичу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400" u="sng" dirty="0"/>
              <a:t>2. </a:t>
            </a:r>
            <a:r>
              <a:rPr lang="ru-RU" sz="2400" u="sng" dirty="0" err="1"/>
              <a:t>Коржова</a:t>
            </a:r>
            <a:r>
              <a:rPr lang="ru-RU" sz="2400" u="sng" dirty="0"/>
              <a:t> Ильи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2400" dirty="0"/>
              <a:t>маме Марине Викторовне</a:t>
            </a:r>
          </a:p>
        </p:txBody>
      </p:sp>
      <p:pic>
        <p:nvPicPr>
          <p:cNvPr id="5" name="Picture 4" descr="Программа &quot;лето 2013&quot; Летний лагерь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8" y="1285860"/>
            <a:ext cx="25717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Всем родителям и детям – большое спасибо за активное участие в конкурсе рисунков </a:t>
            </a:r>
          </a:p>
          <a:p>
            <a:pPr algn="ctr"/>
            <a:r>
              <a:rPr lang="ru-RU" dirty="0">
                <a:solidFill>
                  <a:srgbClr val="FF0000"/>
                </a:solidFill>
              </a:rPr>
              <a:t>«Здравствуй лето!»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Приглашаем посетить выставку ваших работ в холле детского сада.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С уважением воспитатели 9 гр.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rgbClr val="9900CC"/>
                </a:solidFill>
                <a:latin typeface="Arial" charset="0"/>
              </a:rPr>
              <a:t>Цель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1331913" y="1600200"/>
            <a:ext cx="7354887" cy="4525963"/>
          </a:xfrm>
        </p:spPr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ru-RU" b="1" dirty="0">
                <a:solidFill>
                  <a:srgbClr val="0000FF"/>
                </a:solidFill>
                <a:latin typeface="Arial" charset="0"/>
              </a:rPr>
              <a:t>   </a:t>
            </a:r>
            <a:r>
              <a:rPr lang="ru-RU" sz="2800" dirty="0">
                <a:latin typeface="Arial" charset="0"/>
              </a:rPr>
              <a:t>Повысить активность участия родителей в реализации </a:t>
            </a:r>
            <a:r>
              <a:rPr lang="ru-RU" sz="2800" dirty="0" smtClean="0">
                <a:latin typeface="Arial" charset="0"/>
              </a:rPr>
              <a:t>образовательной </a:t>
            </a:r>
            <a:r>
              <a:rPr lang="ru-RU" sz="2800" dirty="0">
                <a:latin typeface="Arial" charset="0"/>
              </a:rPr>
              <a:t>программы дошкольного образовательного учреждения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ru-RU" sz="2800" dirty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Информационный стенд </a:t>
            </a:r>
          </a:p>
          <a:p>
            <a:pPr algn="ctr">
              <a:buNone/>
            </a:pPr>
            <a:r>
              <a:rPr lang="ru-RU" dirty="0"/>
              <a:t>в группе «Звездочки»</a:t>
            </a:r>
          </a:p>
        </p:txBody>
      </p:sp>
      <p:pic>
        <p:nvPicPr>
          <p:cNvPr id="3" name="Содержимое 3" descr="IMG_8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500174"/>
            <a:ext cx="7689083" cy="51260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Рубрики:</a:t>
            </a:r>
          </a:p>
          <a:p>
            <a:pPr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1.  «Все то, что неизвестно, нам очень интересно»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2.  «Сядем кружком, почитаем вечерком»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3. «Раз, два начинается игра»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4. «Для родителей детей объясним что? как? скорей»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5. «Обратите внимание на наше задание»</a:t>
            </a:r>
          </a:p>
          <a:p>
            <a:pPr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6. «Вам благодарность наша – за участие ваше»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6804025" y="0"/>
            <a:ext cx="2144713" cy="1143000"/>
          </a:xfrm>
        </p:spPr>
        <p:txBody>
          <a:bodyPr/>
          <a:lstStyle/>
          <a:p>
            <a:r>
              <a:rPr lang="ru-RU" sz="4000" dirty="0"/>
              <a:t>Образец</a:t>
            </a:r>
          </a:p>
        </p:txBody>
      </p:sp>
      <p:pic>
        <p:nvPicPr>
          <p:cNvPr id="5" name="Picture 6" descr="Рамка для фотошоп - Поляна из рома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42852"/>
            <a:ext cx="4762500" cy="67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714488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"Винегрет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готовим сами -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угощаемся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с друзьями!"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9950A4-A9D3-4986-BBEA-503EE7B3D83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483768" y="274638"/>
            <a:ext cx="6203032" cy="58515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9BDAD8-7026-4961-8730-2DDC93EC8C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6303" y="234490"/>
            <a:ext cx="4514848" cy="653187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F7BB922-C784-4DA8-B720-EC13D62EC2AC}"/>
              </a:ext>
            </a:extLst>
          </p:cNvPr>
          <p:cNvSpPr/>
          <p:nvPr/>
        </p:nvSpPr>
        <p:spPr>
          <a:xfrm>
            <a:off x="642467" y="1065368"/>
            <a:ext cx="3281833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«Полиция всем нам очень нужна,</a:t>
            </a:r>
          </a:p>
          <a:p>
            <a:pPr algn="ctr"/>
            <a:r>
              <a:rPr lang="ru-RU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Порядок в стране наводит она»</a:t>
            </a:r>
            <a:endParaRPr lang="ru-RU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 рубрика</a:t>
            </a:r>
          </a:p>
          <a:p>
            <a:pPr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«Все то, что неизвестно, </a:t>
            </a:r>
          </a:p>
          <a:p>
            <a:pPr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нам очень интересно»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epositphotos_90377922-stock-photo-healthy-organic-vegetable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0"/>
            <a:ext cx="450056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0694" y="1142984"/>
            <a:ext cx="25717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/>
              <a:t>Винегре́т</a:t>
            </a:r>
            <a:r>
              <a:rPr lang="ru-RU" sz="2400" b="1" i="1" dirty="0"/>
              <a:t> </a:t>
            </a:r>
            <a:r>
              <a:rPr lang="ru-RU" dirty="0"/>
              <a:t>— популярный в России и других странах бывшего СССР </a:t>
            </a:r>
            <a:r>
              <a:rPr lang="ru-RU" dirty="0">
                <a:hlinkClick r:id="rId3" tooltip="Салат (блюдо)"/>
              </a:rPr>
              <a:t>салат</a:t>
            </a:r>
            <a:r>
              <a:rPr lang="ru-RU" dirty="0"/>
              <a:t> из отварных </a:t>
            </a:r>
            <a:r>
              <a:rPr lang="ru-RU" dirty="0">
                <a:hlinkClick r:id="rId4" tooltip="Свёкла"/>
              </a:rPr>
              <a:t>свёклы</a:t>
            </a:r>
            <a:r>
              <a:rPr lang="ru-RU" dirty="0"/>
              <a:t>, </a:t>
            </a:r>
            <a:r>
              <a:rPr lang="ru-RU" dirty="0">
                <a:hlinkClick r:id="rId5" tooltip="Картофель"/>
              </a:rPr>
              <a:t>картофеля</a:t>
            </a:r>
            <a:r>
              <a:rPr lang="ru-RU" dirty="0"/>
              <a:t>, </a:t>
            </a:r>
            <a:r>
              <a:rPr lang="ru-RU" dirty="0">
                <a:hlinkClick r:id="rId6" tooltip="Морковь"/>
              </a:rPr>
              <a:t>моркови</a:t>
            </a:r>
            <a:r>
              <a:rPr lang="ru-RU" dirty="0"/>
              <a:t>, а также солёных </a:t>
            </a:r>
            <a:r>
              <a:rPr lang="ru-RU" dirty="0">
                <a:hlinkClick r:id="rId7" tooltip="Огурец"/>
              </a:rPr>
              <a:t>огурцов</a:t>
            </a:r>
            <a:r>
              <a:rPr lang="ru-RU" dirty="0"/>
              <a:t> и зеленого или </a:t>
            </a:r>
            <a:r>
              <a:rPr lang="ru-RU" dirty="0">
                <a:hlinkClick r:id="rId8" tooltip="Репчатый лук"/>
              </a:rPr>
              <a:t>репчатого лука</a:t>
            </a:r>
            <a:r>
              <a:rPr lang="ru-RU" dirty="0"/>
              <a:t> и </a:t>
            </a:r>
            <a:r>
              <a:rPr lang="ru-RU" dirty="0">
                <a:hlinkClick r:id="rId9" tooltip="Квашеная капуста"/>
              </a:rPr>
              <a:t>квашеной капусты</a:t>
            </a:r>
            <a:r>
              <a:rPr lang="ru-RU" dirty="0"/>
              <a:t>. Относится к </a:t>
            </a:r>
            <a:r>
              <a:rPr lang="ru-RU" dirty="0">
                <a:hlinkClick r:id="rId10" tooltip="Закуска"/>
              </a:rPr>
              <a:t>закусочным</a:t>
            </a:r>
            <a:r>
              <a:rPr lang="ru-RU" dirty="0"/>
              <a:t> холодным блюдам.</a:t>
            </a:r>
          </a:p>
        </p:txBody>
      </p:sp>
      <p:sp>
        <p:nvSpPr>
          <p:cNvPr id="39938" name="AutoShape 2" descr="https://clip.cookdiary.net/sites/default/files/wallpaper/vegetables-clipart/96635/vegetables-clipart-frame-96635-98820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https://clip.cookdiary.net/sites/default/files/wallpaper/vegetables-clipart/96635/vegetables-clipart-frame-96635-9882059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864E06-58C8-4CFC-B8A2-BBDB02F4D1CE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-17381" y="80169"/>
            <a:ext cx="4733731" cy="669766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6D5026E-4F85-4C1A-BA4F-F931FDC90B65}"/>
              </a:ext>
            </a:extLst>
          </p:cNvPr>
          <p:cNvSpPr/>
          <p:nvPr/>
        </p:nvSpPr>
        <p:spPr>
          <a:xfrm>
            <a:off x="144350" y="38497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457200">
              <a:spcAft>
                <a:spcPts val="0"/>
              </a:spcAft>
            </a:pPr>
            <a:r>
              <a:rPr lang="ru-RU" sz="2000" b="1" i="1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День сотрудника органов внутренних дел Российской Федерации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(</a:t>
            </a:r>
            <a:r>
              <a:rPr lang="ru-RU" u="sng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 tooltip="10 ноября"/>
              </a:rPr>
              <a:t>10 ноября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(до </a:t>
            </a:r>
            <a:r>
              <a:rPr lang="ru-RU" u="sng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 tooltip="1991 год"/>
              </a:rPr>
              <a:t>1991 года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День советской милиции, до </a:t>
            </a:r>
            <a:r>
              <a:rPr lang="ru-RU" u="sng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4" tooltip="2011 год"/>
              </a:rPr>
              <a:t>2011 года</a:t>
            </a: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— День российской милиции) — профессиональный праздник в Российской Федерации.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457200">
              <a:spcAft>
                <a:spcPts val="0"/>
              </a:spcAft>
            </a:pP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457200">
              <a:spcAft>
                <a:spcPts val="0"/>
              </a:spcAft>
            </a:pPr>
            <a:r>
              <a:rPr lang="ru-RU" dirty="0">
                <a:solidFill>
                  <a:srgbClr val="FF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Сотрудники полиции в этот день несут службу в парадной форме.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Важно чтобы родители были примером для детей в соблюдении правил дорожного движения: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2 рубрика</a:t>
            </a:r>
          </a:p>
          <a:p>
            <a:pPr algn="ctr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«Сядем кружком, почитаем вечерком</a:t>
            </a:r>
            <a:r>
              <a:rPr lang="ru-RU" dirty="0">
                <a:latin typeface="Arial" pitchFamily="34" charset="0"/>
                <a:cs typeface="Arial" pitchFamily="34" charset="0"/>
              </a:rPr>
              <a:t>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90377922-stock-photo-healthy-organic-vegetable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0"/>
            <a:ext cx="435768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72132" y="1214422"/>
            <a:ext cx="31432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Times New Roman" pitchFamily="18" charset="0"/>
              </a:rPr>
              <a:t>Что растет на нашей грядке?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Огурцы, горошек сладкий,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Помидоры и укроп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Для приправы и для проб.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Есть редиска и салат -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Наша грядка просто клад.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Но арбузы не растут тут.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Если слушал ты внимательно,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То запомнил обязательно.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Отвечай-ка </a:t>
            </a:r>
            <a:r>
              <a:rPr lang="ru-RU" dirty="0" err="1">
                <a:cs typeface="Times New Roman" pitchFamily="18" charset="0"/>
              </a:rPr>
              <a:t>по-порядку</a:t>
            </a:r>
            <a:r>
              <a:rPr lang="ru-RU" dirty="0">
                <a:cs typeface="Times New Roman" pitchFamily="18" charset="0"/>
              </a:rPr>
              <a:t>:</a:t>
            </a:r>
            <a:br>
              <a:rPr lang="ru-RU" dirty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>Что растет на нашей грядке?</a:t>
            </a:r>
            <a:br>
              <a:rPr lang="ru-RU" dirty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>(В. </a:t>
            </a:r>
            <a:r>
              <a:rPr lang="ru-RU" i="1" dirty="0" err="1">
                <a:cs typeface="Times New Roman" pitchFamily="18" charset="0"/>
              </a:rPr>
              <a:t>Коркин</a:t>
            </a:r>
            <a:r>
              <a:rPr lang="ru-RU" i="1" dirty="0">
                <a:cs typeface="Times New Roman" pitchFamily="18" charset="0"/>
              </a:rPr>
              <a:t>)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73A5CAF-5D7C-459A-AE0E-889E723DC8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10" y="80169"/>
            <a:ext cx="4733731" cy="6697662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473EEB8-4591-4C0A-B5BD-F6747B51B4A0}"/>
              </a:ext>
            </a:extLst>
          </p:cNvPr>
          <p:cNvSpPr/>
          <p:nvPr/>
        </p:nvSpPr>
        <p:spPr>
          <a:xfrm>
            <a:off x="897346" y="404664"/>
            <a:ext cx="367465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Почему полицию не любят?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Почему полицию не любят? –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Удивлялся мальчик лет восьми,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Разве, там плохие служат люди?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Вот, к примеру, дедушку возьми…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Тридцать лет работал участковым,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Вспоминают деда до сих пор!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Говорят, что был он образцовым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умел врагам давать отпор.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Полицейским стану я, ребята!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смогу, как дедушка служить!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Покажу всем людям я, как надо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Свой народ и Родину любить! 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Светлана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Приварская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92D05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503</Words>
  <Application>Microsoft Office PowerPoint</Application>
  <PresentationFormat>Экран (4:3)</PresentationFormat>
  <Paragraphs>108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Слайд 1</vt:lpstr>
      <vt:lpstr>Цель</vt:lpstr>
      <vt:lpstr>Слайд 3</vt:lpstr>
      <vt:lpstr>Слайд 4</vt:lpstr>
      <vt:lpstr>Образец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6 рубрика  «Вам благодарность наша – за участие ваше»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comp</cp:lastModifiedBy>
  <cp:revision>29</cp:revision>
  <dcterms:created xsi:type="dcterms:W3CDTF">2014-05-28T15:59:00Z</dcterms:created>
  <dcterms:modified xsi:type="dcterms:W3CDTF">2023-11-08T05:50:00Z</dcterms:modified>
</cp:coreProperties>
</file>