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5" r:id="rId5"/>
    <p:sldId id="261" r:id="rId6"/>
    <p:sldId id="270" r:id="rId7"/>
    <p:sldId id="265" r:id="rId8"/>
    <p:sldId id="266" r:id="rId9"/>
    <p:sldId id="267" r:id="rId10"/>
    <p:sldId id="263" r:id="rId11"/>
    <p:sldId id="276" r:id="rId12"/>
    <p:sldId id="27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52" autoAdjust="0"/>
  </p:normalViewPr>
  <p:slideViewPr>
    <p:cSldViewPr>
      <p:cViewPr varScale="1">
        <p:scale>
          <a:sx n="87" d="100"/>
          <a:sy n="87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1B6C1-2642-40B2-9D3F-6C28CA66342D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49896-EC95-4461-A7CE-F7ACD3173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579B0-E4BD-44B7-BCAF-F8D8B004B023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92DFB-AF91-4388-AFD7-76BDAD972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760C3-A228-4E38-B290-966C2DF38AE3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99E4E-1ED2-43CB-AE33-65CA11A3C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913CF-4DC7-4206-971A-0E6F23EC31E7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A9D7A-16CB-44AD-8F84-F21B57073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347F3-D011-43AC-AA3D-6C233208BEAB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1D565-9023-4705-ACCE-663C37662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7DEE4-FF26-48D7-94D5-6C17F2DDB2BA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6E994-FDF0-4C4A-B974-6A29BBE65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42211-1B5A-446C-95FF-ED1586E7EB22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3EA27-3F74-4726-B56D-DA222075C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1A798-613D-48DB-A953-0D49936182F7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C4601-D3DE-4D2B-989C-99B8FEE3E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78D9F-CEFA-471D-894A-DD5F737000A2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055A1-01BA-4F5B-A5F4-2A82762D8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20DD3-6B62-4845-8589-74480BBCEAB5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4A0C1-849A-49AA-8DB3-2A11DBEAB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BB4E9-35DE-44B8-BA68-AECA4D25ADD2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E554C-0FBA-47C6-86C9-29A1158BC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8D118F-1780-40E8-AC58-1F10D7E1B9B8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343E9D-80B1-4D7D-8560-B252F2A07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2" descr="img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57224" y="1857364"/>
            <a:ext cx="778674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Проектная деятельность как   метод достижения преемственности между дошкольным и начальным общим школьным образованием</a:t>
            </a:r>
          </a:p>
          <a:p>
            <a:pPr algn="ctr"/>
            <a:endParaRPr lang="ru-RU" sz="3600" b="1" dirty="0" smtClean="0">
              <a:solidFill>
                <a:srgbClr val="7030A0"/>
              </a:solidFill>
            </a:endParaRPr>
          </a:p>
          <a:p>
            <a:pPr algn="r"/>
            <a:r>
              <a:rPr lang="ru-RU" sz="2400" b="1" dirty="0" smtClean="0">
                <a:solidFill>
                  <a:srgbClr val="7030A0"/>
                </a:solidFill>
              </a:rPr>
              <a:t>Михайлова Елена Алексеевна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 descr="img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85786" y="785794"/>
            <a:ext cx="7388251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ВАЖНО!</a:t>
            </a:r>
          </a:p>
          <a:p>
            <a:pPr lvl="0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Подходить творчески к любому проекту ученика.</a:t>
            </a:r>
          </a:p>
          <a:p>
            <a:pPr lvl="0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Не сдерживать, а поощрять инициативу учащихся.</a:t>
            </a:r>
          </a:p>
          <a:p>
            <a:pPr lvl="0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 процессе работы над проектом обучить школьника умениям анализировать свою деятельность и работ</a:t>
            </a:r>
          </a:p>
          <a:p>
            <a:pPr lvl="0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При оценке лучше 10 раз похвалить, даже за незначительные успехи, чем 1 раз раскритиковать. </a:t>
            </a:r>
          </a:p>
          <a:p>
            <a:pPr>
              <a:lnSpc>
                <a:spcPct val="150000"/>
              </a:lnSpc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 descr="img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260648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</a:rPr>
              <a:t>День Победы     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Маленькие герои Великой войны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12776"/>
            <a:ext cx="6758807" cy="484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 descr="img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692697"/>
            <a:ext cx="72008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8000"/>
                </a:solidFill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Мы играем и растем – скоро в школу мы пойдем!</a:t>
            </a:r>
            <a:endParaRPr lang="ru-RU" sz="3200" b="1" dirty="0" smtClean="0">
              <a:solidFill>
                <a:srgbClr val="008000"/>
              </a:solidFill>
            </a:endParaRPr>
          </a:p>
        </p:txBody>
      </p:sp>
      <p:pic>
        <p:nvPicPr>
          <p:cNvPr id="4" name="Содержимое 3" descr="IMG_83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132856"/>
            <a:ext cx="3145562" cy="1916832"/>
          </a:xfrm>
          <a:prstGeom prst="rect">
            <a:avLst/>
          </a:prstGeom>
        </p:spPr>
      </p:pic>
      <p:pic>
        <p:nvPicPr>
          <p:cNvPr id="5" name="Рисунок 4" descr="IMG_83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204864"/>
            <a:ext cx="2736304" cy="1872208"/>
          </a:xfrm>
          <a:prstGeom prst="rect">
            <a:avLst/>
          </a:prstGeom>
        </p:spPr>
      </p:pic>
      <p:pic>
        <p:nvPicPr>
          <p:cNvPr id="6" name="Содержимое 3" descr="IMG_83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4437112"/>
            <a:ext cx="2844628" cy="1896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 descr="img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214282" y="260648"/>
          <a:ext cx="8715436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4357718"/>
              </a:tblGrid>
              <a:tr h="16404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Проектная деятельность  в   ДО</a:t>
                      </a:r>
                      <a:endParaRPr lang="ru-RU" sz="28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Проектная деятельность  в   НОО</a:t>
                      </a:r>
                      <a:endParaRPr lang="ru-RU" dirty="0"/>
                    </a:p>
                  </a:txBody>
                  <a:tcPr/>
                </a:tc>
              </a:tr>
              <a:tr h="4552240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это цель, принятая  и освоенная детьми, актуальная для них, это конкретное практическое творческое поэтапное движение к цели, это метод практически организованного освоения ребенком окружающей среды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совместная учебно-познавательная, творческая или игровая деятельность учащихся, имеющая общую цель, согласованные методы, направленные на достижение общего результата деятельности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 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img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251520" y="332656"/>
          <a:ext cx="8712968" cy="6311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3722"/>
                <a:gridCol w="4269246"/>
              </a:tblGrid>
              <a:tr h="74282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План действий по реализации проекта в ДОО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Этапы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</a:rPr>
                        <a:t> проекта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 в НОО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4569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Мотивационный</a:t>
                      </a:r>
                      <a:r>
                        <a:rPr lang="ru-RU" sz="18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6854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выявление проблемы, общего замысла, создание положительной мотивационного настроя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6056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Планирующий</a:t>
                      </a:r>
                      <a:endParaRPr lang="ru-RU" sz="180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2091792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800" b="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Что мы знаем о предмете, событии?</a:t>
                      </a:r>
                    </a:p>
                    <a:p>
                      <a:pPr marL="342900" lvl="0" indent="-342900">
                        <a:buFont typeface="+mj-lt"/>
                        <a:buNone/>
                      </a:pPr>
                      <a:r>
                        <a:rPr lang="ru-RU" sz="1800" b="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ru-RU" sz="1800" b="0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800" b="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Что бы хотели узнать?</a:t>
                      </a:r>
                    </a:p>
                    <a:p>
                      <a:pPr marL="342900" lvl="0" indent="-342900">
                        <a:buFont typeface="+mj-lt"/>
                        <a:buNone/>
                      </a:pPr>
                      <a:r>
                        <a:rPr lang="ru-RU" sz="1800" b="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3.   У кого, где можно найти информацию?</a:t>
                      </a:r>
                    </a:p>
                    <a:p>
                      <a:pPr marL="342900" lvl="0" indent="-342900">
                        <a:buFont typeface="+mj-lt"/>
                        <a:buNone/>
                      </a:pPr>
                      <a:r>
                        <a:rPr lang="ru-RU" sz="1800" b="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4.   Как ее оформить? Что сделать?  </a:t>
                      </a:r>
                    </a:p>
                    <a:p>
                      <a:pPr marL="342900" lvl="0" indent="-342900">
                        <a:buFont typeface="+mj-lt"/>
                        <a:buNone/>
                      </a:pPr>
                      <a:r>
                        <a:rPr lang="ru-RU" sz="1800" b="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5.   Кому показать, подарить? (презентация проекта)</a:t>
                      </a:r>
                      <a:endParaRPr lang="ru-RU" sz="1800" b="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Подготовительный  определение темы и цели проекта, формулировка задач, выбор  плана действий, если это коллективная или групповая работа,   распределение ролей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950815">
                <a:tc>
                  <a:txBody>
                    <a:bodyPr/>
                    <a:lstStyle/>
                    <a:p>
                      <a:pPr marL="342900" lvl="0" indent="-342900" algn="ctr">
                        <a:buFont typeface="+mj-lt"/>
                        <a:buNone/>
                      </a:pPr>
                      <a:r>
                        <a:rPr lang="ru-RU" sz="1800" b="1" dirty="0" smtClean="0">
                          <a:solidFill>
                            <a:srgbClr val="0000FF"/>
                          </a:solidFill>
                        </a:rPr>
                        <a:t>Практический</a:t>
                      </a:r>
                    </a:p>
                    <a:p>
                      <a:pPr marL="342900" lvl="0" indent="-342900" algn="ctr">
                        <a:buFont typeface="+mj-lt"/>
                        <a:buNone/>
                      </a:pPr>
                      <a:r>
                        <a:rPr lang="ru-RU" sz="1800" b="0" dirty="0" smtClean="0">
                          <a:solidFill>
                            <a:srgbClr val="0000FF"/>
                          </a:solidFill>
                        </a:rPr>
                        <a:t>выполнение плана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Информационно - операционный</a:t>
                      </a:r>
                      <a:r>
                        <a:rPr lang="ru-RU" sz="18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 сбор материала, работа  с  источниками;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выполнение проекта  </a:t>
                      </a:r>
                    </a:p>
                  </a:txBody>
                  <a:tcPr/>
                </a:tc>
              </a:tr>
              <a:tr h="95081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Рефлекторно - оценочный</a:t>
                      </a:r>
                      <a:r>
                        <a:rPr lang="ru-RU" sz="18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презентация проекта, коллективное обсуждение результата работы, самооценка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 descr="img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57224" y="785795"/>
            <a:ext cx="7572427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ребенка: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раскрытие способностей, развитие склонностей и интересов, приобретение новых знаний, умений;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наличие условий для самоутверждения, самореализации.</a:t>
            </a:r>
          </a:p>
          <a:p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Для учителя: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использование различных приемов подачи учебного материала через игру, конкурс;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диагностика, стимулирование детей  к познанию;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помощь в общении друг с другом;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развитие организаторских, лидерских способностей ;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 descr="img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323529" y="321014"/>
          <a:ext cx="8606190" cy="6398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9099"/>
                <a:gridCol w="4267091"/>
              </a:tblGrid>
              <a:tr h="94774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33CC"/>
                          </a:solidFill>
                        </a:rPr>
                        <a:t>Темы проектов  в детском саду</a:t>
                      </a:r>
                      <a:endParaRPr lang="ru-RU" sz="20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33CC"/>
                          </a:solidFill>
                        </a:rPr>
                        <a:t>Темы проектов  в школе </a:t>
                      </a:r>
                    </a:p>
                    <a:p>
                      <a:pPr algn="ctr"/>
                      <a:endParaRPr lang="ru-RU" sz="20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43728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Вся семья вместе,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 так и душа на месте!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Моя семья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2544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8000"/>
                          </a:solidFill>
                        </a:rPr>
                        <a:t>Сказки добрые читаем – в мир чудесный попадаем!</a:t>
                      </a:r>
                      <a:endParaRPr lang="ru-RU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8000"/>
                          </a:solidFill>
                        </a:rPr>
                        <a:t>Сказки</a:t>
                      </a:r>
                      <a:endParaRPr lang="ru-RU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8934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FF"/>
                          </a:solidFill>
                        </a:rPr>
                        <a:t>Если б каждому ребёнку по щенку или котенку, не останется зверька</a:t>
                      </a:r>
                      <a:r>
                        <a:rPr lang="ru-RU" b="1" baseline="0" dirty="0" smtClean="0">
                          <a:solidFill>
                            <a:srgbClr val="0000FF"/>
                          </a:solidFill>
                        </a:rPr>
                        <a:t> без кормушки  и кутка!</a:t>
                      </a:r>
                      <a:endParaRPr lang="ru-RU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FF"/>
                          </a:solidFill>
                        </a:rPr>
                        <a:t>Домашние</a:t>
                      </a:r>
                      <a:r>
                        <a:rPr lang="ru-RU" b="1" baseline="0" dirty="0" smtClean="0">
                          <a:solidFill>
                            <a:srgbClr val="0000FF"/>
                          </a:solidFill>
                        </a:rPr>
                        <a:t> животные </a:t>
                      </a:r>
                      <a:endParaRPr lang="ru-RU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62544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Городок наш небольшой, его</a:t>
                      </a:r>
                      <a:r>
                        <a:rPr lang="ru-RU" b="1" baseline="0" dirty="0" smtClean="0">
                          <a:solidFill>
                            <a:srgbClr val="C00000"/>
                          </a:solidFill>
                        </a:rPr>
                        <a:t> любим всей душой!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Мой любимый город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42958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8000"/>
                          </a:solidFill>
                        </a:rPr>
                        <a:t>А у нас сегодня в группе будет новая игра:</a:t>
                      </a:r>
                      <a:r>
                        <a:rPr lang="ru-RU" b="1" baseline="0" dirty="0" smtClean="0">
                          <a:solidFill>
                            <a:srgbClr val="008000"/>
                          </a:solidFill>
                        </a:rPr>
                        <a:t> все девчонки поварихи, а мальчишки – повара!</a:t>
                      </a:r>
                    </a:p>
                    <a:p>
                      <a:pPr algn="ctr"/>
                      <a:r>
                        <a:rPr lang="ru-RU" b="1" baseline="0" dirty="0" smtClean="0">
                          <a:solidFill>
                            <a:srgbClr val="008000"/>
                          </a:solidFill>
                        </a:rPr>
                        <a:t>Добрый доктор Айболит от всего нас исцелит!</a:t>
                      </a:r>
                      <a:endParaRPr lang="ru-RU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008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8000"/>
                          </a:solidFill>
                        </a:rPr>
                        <a:t>Любимые профессии</a:t>
                      </a:r>
                      <a:endParaRPr lang="ru-RU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1355923">
                <a:tc gridSpan="2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0371564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0" y="3143248"/>
            <a:ext cx="45005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</a:rPr>
              <a:t>«Русский лес – полон сказок и чудес»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0" name="Рисунок 9" descr="20131114_11121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4161550" cy="29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s://pp.userapi.com/c852224/v852224526/339dd/pYB9_9RoQ5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42852"/>
            <a:ext cx="4176000" cy="3009860"/>
          </a:xfrm>
          <a:prstGeom prst="rect">
            <a:avLst/>
          </a:prstGeom>
          <a:noFill/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643406" y="2571744"/>
            <a:ext cx="45005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</a:rPr>
              <a:t>«Моя семья»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3" name="Picture 2" descr="https://pp.userapi.com/c852224/v852224526/339ef/t7uFQ0wYIO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214686"/>
            <a:ext cx="2592000" cy="345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2" descr="0371564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408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D:\яяяя\детки мои\2013-2014\IMG_3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357562"/>
            <a:ext cx="5036343" cy="3357562"/>
          </a:xfrm>
          <a:prstGeom prst="rect">
            <a:avLst/>
          </a:prstGeom>
          <a:noFill/>
        </p:spPr>
      </p:pic>
      <p:pic>
        <p:nvPicPr>
          <p:cNvPr id="9223" name="Picture 7" descr="https://pp.userapi.com/c852132/v852132526/3fbfc/lhFEOM1eUZ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0"/>
            <a:ext cx="4478400" cy="3358801"/>
          </a:xfrm>
          <a:prstGeom prst="rect">
            <a:avLst/>
          </a:prstGeom>
          <a:noFill/>
        </p:spPr>
      </p:pic>
      <p:pic>
        <p:nvPicPr>
          <p:cNvPr id="9225" name="Picture 9" descr="https://pp.userapi.com/c846324/v846324721/12573f/dLdqyefvPA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4571999" cy="3357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 descr="0371564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https://pp.userapi.com/c852224/v852224526/339f8/hySQPh8_Sx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2916227" cy="3888303"/>
          </a:xfrm>
          <a:prstGeom prst="rect">
            <a:avLst/>
          </a:prstGeom>
          <a:noFill/>
        </p:spPr>
      </p:pic>
      <p:pic>
        <p:nvPicPr>
          <p:cNvPr id="8196" name="Picture 4" descr="https://pp.userapi.com/c852224/v852224526/339cb/GUeYTfjR2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4001" y="1"/>
            <a:ext cx="4716000" cy="3537001"/>
          </a:xfrm>
          <a:prstGeom prst="rect">
            <a:avLst/>
          </a:prstGeom>
          <a:noFill/>
        </p:spPr>
      </p:pic>
      <p:pic>
        <p:nvPicPr>
          <p:cNvPr id="8199" name="Picture 7" descr="C:\Users\Алёнка\Desktop\Выступление\BbaaSRSTB9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3214686"/>
            <a:ext cx="5860111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 descr="0371564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-84138"/>
            <a:ext cx="9251950" cy="694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s://pp.userapi.com/c846016/v846016721/122328/NwJ9HH4U89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91999" cy="3598852"/>
          </a:xfrm>
          <a:prstGeom prst="rect">
            <a:avLst/>
          </a:prstGeom>
          <a:noFill/>
        </p:spPr>
      </p:pic>
      <p:pic>
        <p:nvPicPr>
          <p:cNvPr id="7172" name="Picture 4" descr="https://pp.userapi.com/c849236/v849236721/b4ac4/N2anczv88RA.jpg"/>
          <p:cNvPicPr>
            <a:picLocks noChangeAspect="1" noChangeArrowheads="1"/>
          </p:cNvPicPr>
          <p:nvPr/>
        </p:nvPicPr>
        <p:blipFill>
          <a:blip r:embed="rId4" cstate="print"/>
          <a:srcRect l="8798" t="7450" r="10914" b="6332"/>
          <a:stretch>
            <a:fillRect/>
          </a:stretch>
        </p:blipFill>
        <p:spPr bwMode="auto">
          <a:xfrm>
            <a:off x="6572264" y="0"/>
            <a:ext cx="2413710" cy="3598852"/>
          </a:xfrm>
          <a:prstGeom prst="rect">
            <a:avLst/>
          </a:prstGeom>
          <a:noFill/>
        </p:spPr>
      </p:pic>
      <p:pic>
        <p:nvPicPr>
          <p:cNvPr id="7174" name="Picture 6" descr="https://pp.userapi.com/c852224/v852224526/339c2/IHBWj2agYLU.jpg"/>
          <p:cNvPicPr>
            <a:picLocks noChangeAspect="1" noChangeArrowheads="1"/>
          </p:cNvPicPr>
          <p:nvPr/>
        </p:nvPicPr>
        <p:blipFill>
          <a:blip r:embed="rId5" cstate="print"/>
          <a:srcRect t="4561" r="-4702" b="22449"/>
          <a:stretch>
            <a:fillRect/>
          </a:stretch>
        </p:blipFill>
        <p:spPr bwMode="auto">
          <a:xfrm>
            <a:off x="4572000" y="3500438"/>
            <a:ext cx="4657500" cy="3240000"/>
          </a:xfrm>
          <a:prstGeom prst="rect">
            <a:avLst/>
          </a:prstGeom>
          <a:noFill/>
        </p:spPr>
      </p:pic>
      <p:pic>
        <p:nvPicPr>
          <p:cNvPr id="7176" name="Picture 8" descr="https://pp.userapi.com/c852224/v852224526/339d4/PqkwNUD4O-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0438"/>
            <a:ext cx="4572000" cy="3240000"/>
          </a:xfrm>
          <a:prstGeom prst="rect">
            <a:avLst/>
          </a:prstGeom>
          <a:noFill/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928926" y="857232"/>
            <a:ext cx="335758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6600FF"/>
                </a:solidFill>
                <a:latin typeface="Times New Roman" pitchFamily="18" charset="0"/>
              </a:rPr>
              <a:t>«Узоры и орнаменты </a:t>
            </a:r>
          </a:p>
          <a:p>
            <a:pPr algn="ctr"/>
            <a:r>
              <a:rPr lang="ru-RU" sz="2800" dirty="0" smtClean="0">
                <a:solidFill>
                  <a:srgbClr val="6600FF"/>
                </a:solidFill>
                <a:latin typeface="Times New Roman" pitchFamily="18" charset="0"/>
              </a:rPr>
              <a:t>на посуде»</a:t>
            </a:r>
            <a:endParaRPr lang="ru-RU" sz="2800" dirty="0">
              <a:solidFill>
                <a:srgbClr val="66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402</Words>
  <Application>Microsoft Office PowerPoint</Application>
  <PresentationFormat>Экран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Алёнка</dc:creator>
  <cp:lastModifiedBy>comp</cp:lastModifiedBy>
  <cp:revision>41</cp:revision>
  <dcterms:created xsi:type="dcterms:W3CDTF">2018-02-10T17:26:04Z</dcterms:created>
  <dcterms:modified xsi:type="dcterms:W3CDTF">2023-11-07T09:20:27Z</dcterms:modified>
</cp:coreProperties>
</file>